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360" r:id="rId4"/>
    <p:sldId id="379" r:id="rId5"/>
    <p:sldId id="394" r:id="rId6"/>
    <p:sldId id="330" r:id="rId7"/>
    <p:sldId id="412" r:id="rId8"/>
    <p:sldId id="398" r:id="rId9"/>
    <p:sldId id="393" r:id="rId10"/>
    <p:sldId id="383" r:id="rId11"/>
    <p:sldId id="396" r:id="rId12"/>
    <p:sldId id="397" r:id="rId13"/>
    <p:sldId id="400" r:id="rId14"/>
    <p:sldId id="399" r:id="rId15"/>
    <p:sldId id="401" r:id="rId16"/>
    <p:sldId id="402" r:id="rId17"/>
    <p:sldId id="403" r:id="rId18"/>
    <p:sldId id="418" r:id="rId19"/>
    <p:sldId id="405" r:id="rId20"/>
    <p:sldId id="406" r:id="rId21"/>
    <p:sldId id="404" r:id="rId22"/>
    <p:sldId id="407" r:id="rId23"/>
    <p:sldId id="408" r:id="rId24"/>
    <p:sldId id="409" r:id="rId25"/>
    <p:sldId id="341" r:id="rId26"/>
    <p:sldId id="296" r:id="rId27"/>
    <p:sldId id="413" r:id="rId28"/>
    <p:sldId id="415" r:id="rId29"/>
    <p:sldId id="416" r:id="rId30"/>
    <p:sldId id="419" r:id="rId31"/>
    <p:sldId id="417" r:id="rId32"/>
    <p:sldId id="420" r:id="rId33"/>
    <p:sldId id="414" r:id="rId34"/>
    <p:sldId id="422" r:id="rId35"/>
    <p:sldId id="284" r:id="rId36"/>
    <p:sldId id="316" r:id="rId37"/>
    <p:sldId id="423" r:id="rId38"/>
    <p:sldId id="264" r:id="rId39"/>
    <p:sldId id="421" r:id="rId4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00"/>
    <a:srgbClr val="FFFFFF"/>
    <a:srgbClr val="006400"/>
    <a:srgbClr val="7F0055"/>
    <a:srgbClr val="EC6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056E7-3B33-4EAE-8A01-BEA0C6610299}" v="1" dt="2023-05-03T13:27:05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0" autoAdjust="0"/>
    <p:restoredTop sz="72016" autoAdjust="0"/>
  </p:normalViewPr>
  <p:slideViewPr>
    <p:cSldViewPr snapToGrid="0">
      <p:cViewPr varScale="1">
        <p:scale>
          <a:sx n="47" d="100"/>
          <a:sy n="47" d="100"/>
        </p:scale>
        <p:origin x="596" y="44"/>
      </p:cViewPr>
      <p:guideLst/>
    </p:cSldViewPr>
  </p:slideViewPr>
  <p:outlineViewPr>
    <p:cViewPr>
      <p:scale>
        <a:sx n="33" d="100"/>
        <a:sy n="33" d="100"/>
      </p:scale>
      <p:origin x="0" y="-77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895AF-2C5E-42A7-A19C-81E60D920F45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CFFEF-F749-421E-80A3-F83F42CC6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2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47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begin</a:t>
            </a:r>
            <a:r>
              <a:rPr lang="hu-HU" dirty="0"/>
              <a:t> </a:t>
            </a:r>
            <a:r>
              <a:rPr lang="hu-HU" dirty="0" err="1"/>
              <a:t>with</a:t>
            </a:r>
            <a:endParaRPr lang="hu-HU" dirty="0"/>
          </a:p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this</a:t>
            </a:r>
            <a:r>
              <a:rPr lang="hu-HU" dirty="0"/>
              <a:t> line? </a:t>
            </a:r>
          </a:p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circles</a:t>
            </a:r>
            <a:r>
              <a:rPr lang="hu-HU" dirty="0"/>
              <a:t>? (</a:t>
            </a:r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open</a:t>
            </a:r>
            <a:r>
              <a:rPr lang="hu-HU" dirty="0"/>
              <a:t>)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possible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here?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go </a:t>
            </a:r>
            <a:r>
              <a:rPr lang="hu-HU" dirty="0" err="1"/>
              <a:t>from</a:t>
            </a:r>
            <a:r>
              <a:rPr lang="hu-HU" dirty="0"/>
              <a:t> here…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95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… </a:t>
            </a:r>
            <a:r>
              <a:rPr lang="hu-HU" dirty="0" err="1"/>
              <a:t>to</a:t>
            </a:r>
            <a:r>
              <a:rPr lang="hu-HU" dirty="0"/>
              <a:t> here</a:t>
            </a:r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maths</a:t>
            </a:r>
            <a:r>
              <a:rPr lang="hu-HU" dirty="0"/>
              <a:t>!</a:t>
            </a:r>
          </a:p>
          <a:p>
            <a:r>
              <a:rPr lang="hu-HU" dirty="0"/>
              <a:t>hint: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3 </a:t>
            </a:r>
            <a:r>
              <a:rPr lang="hu-HU" dirty="0" err="1"/>
              <a:t>steps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164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? </a:t>
            </a:r>
          </a:p>
          <a:p>
            <a:r>
              <a:rPr lang="hu-HU" dirty="0" err="1"/>
              <a:t>what’s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formula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412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78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okay</a:t>
            </a:r>
            <a:r>
              <a:rPr lang="hu-HU" dirty="0"/>
              <a:t>,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66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integers are within the interval?</a:t>
            </a:r>
          </a:p>
          <a:p>
            <a:r>
              <a:rPr lang="en-GB" dirty="0"/>
              <a:t>[0, 6[</a:t>
            </a:r>
            <a:endParaRPr lang="hu-HU" dirty="0"/>
          </a:p>
          <a:p>
            <a:r>
              <a:rPr lang="hu-HU" dirty="0" err="1"/>
              <a:t>now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right</a:t>
            </a:r>
            <a:r>
              <a:rPr lang="hu-HU" dirty="0"/>
              <a:t> </a:t>
            </a:r>
            <a:r>
              <a:rPr lang="hu-HU" dirty="0" err="1"/>
              <a:t>amount</a:t>
            </a:r>
            <a:r>
              <a:rPr lang="hu-HU" dirty="0"/>
              <a:t> of </a:t>
            </a:r>
            <a:r>
              <a:rPr lang="hu-HU" dirty="0" err="1"/>
              <a:t>possible</a:t>
            </a:r>
            <a:r>
              <a:rPr lang="hu-HU" dirty="0"/>
              <a:t> </a:t>
            </a:r>
            <a:r>
              <a:rPr lang="hu-HU" dirty="0" err="1"/>
              <a:t>integers</a:t>
            </a:r>
            <a:r>
              <a:rPr lang="hu-HU" dirty="0"/>
              <a:t>,</a:t>
            </a:r>
            <a:endParaRPr lang="en-GB" dirty="0"/>
          </a:p>
          <a:p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right</a:t>
            </a:r>
            <a:r>
              <a:rPr lang="hu-HU" dirty="0"/>
              <a:t> </a:t>
            </a:r>
            <a:r>
              <a:rPr lang="hu-HU" dirty="0" err="1"/>
              <a:t>place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7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this the correct result?</a:t>
            </a:r>
          </a:p>
          <a:p>
            <a:r>
              <a:rPr lang="en-GB" dirty="0"/>
              <a:t>remember, we wanted 6 numbers </a:t>
            </a:r>
            <a:r>
              <a:rPr lang="en-GB" dirty="0">
                <a:sym typeface="Wingdings" panose="05000000000000000000" pitchFamily="2" charset="2"/>
              </a:rPr>
              <a:t> these are six numbers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056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what’s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rule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22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this what we wanted?</a:t>
            </a:r>
          </a:p>
          <a:p>
            <a:r>
              <a:rPr lang="en-GB" dirty="0"/>
              <a:t>seems ok but still not ready…</a:t>
            </a:r>
            <a:endParaRPr lang="hu-HU" dirty="0"/>
          </a:p>
          <a:p>
            <a:r>
              <a:rPr lang="hu-HU" dirty="0" err="1"/>
              <a:t>okay</a:t>
            </a:r>
            <a:r>
              <a:rPr lang="hu-HU" dirty="0"/>
              <a:t> </a:t>
            </a:r>
            <a:r>
              <a:rPr lang="hu-HU" dirty="0" err="1"/>
              <a:t>what’s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problem</a:t>
            </a:r>
            <a:r>
              <a:rPr lang="hu-HU" dirty="0"/>
              <a:t> here?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won’t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maths</a:t>
            </a:r>
            <a:r>
              <a:rPr lang="hu-HU" dirty="0"/>
              <a:t>,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care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in </a:t>
            </a:r>
            <a:r>
              <a:rPr lang="hu-HU" dirty="0" err="1"/>
              <a:t>python</a:t>
            </a:r>
            <a:endParaRPr lang="hu-HU" dirty="0"/>
          </a:p>
          <a:p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complete</a:t>
            </a:r>
            <a:r>
              <a:rPr lang="hu-HU" dirty="0"/>
              <a:t>,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slide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41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6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what’s the difference?</a:t>
            </a:r>
          </a:p>
          <a:p>
            <a:r>
              <a:rPr lang="en-GB" dirty="0"/>
              <a:t>how can we get there?</a:t>
            </a:r>
          </a:p>
          <a:p>
            <a:r>
              <a:rPr lang="en-GB" dirty="0"/>
              <a:t>two options: rounding / truncating</a:t>
            </a:r>
          </a:p>
          <a:p>
            <a:r>
              <a:rPr lang="en-GB" dirty="0"/>
              <a:t>if we choose rounding, what kind of rounding do we need?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82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floor is always rounding DOWN</a:t>
            </a:r>
          </a:p>
          <a:p>
            <a:r>
              <a:rPr lang="en-GB" dirty="0"/>
              <a:t>ceiling is always rounding UP</a:t>
            </a:r>
          </a:p>
          <a:p>
            <a:r>
              <a:rPr lang="en-GB" dirty="0"/>
              <a:t>disregarding any mathematical rules we might know about rounding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90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04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this work for our program?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97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498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random module</a:t>
            </a:r>
          </a:p>
          <a:p>
            <a:endParaRPr lang="en-GB" dirty="0"/>
          </a:p>
          <a:p>
            <a:r>
              <a:rPr lang="en-GB" dirty="0"/>
              <a:t>live code the solution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50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who’s this?</a:t>
            </a:r>
          </a:p>
          <a:p>
            <a:r>
              <a:rPr lang="en-GB" dirty="0"/>
              <a:t>don’t mind him…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26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the math</a:t>
            </a:r>
          </a:p>
          <a:p>
            <a:r>
              <a:rPr lang="en-GB" dirty="0"/>
              <a:t>how could we prevent this from happening?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37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hamster vs snake problem</a:t>
            </a:r>
          </a:p>
          <a:p>
            <a:r>
              <a:rPr lang="en-GB" dirty="0"/>
              <a:t>how do we deal with it?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69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multiple ways to do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27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now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start </a:t>
            </a:r>
            <a:r>
              <a:rPr lang="hu-HU" dirty="0" err="1"/>
              <a:t>checking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 </a:t>
            </a:r>
            <a:r>
              <a:rPr lang="hu-HU" dirty="0" err="1"/>
              <a:t>tasks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7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11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the live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48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86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0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motivational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154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446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8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3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remember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word</a:t>
            </a:r>
            <a:r>
              <a:rPr lang="hu-HU" dirty="0"/>
              <a:t>?</a:t>
            </a:r>
            <a:endParaRPr lang="en-GB" dirty="0"/>
          </a:p>
          <a:p>
            <a:r>
              <a:rPr lang="en-GB" dirty="0"/>
              <a:t>“fake” random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3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online </a:t>
            </a:r>
            <a:r>
              <a:rPr lang="hu-HU" dirty="0" err="1"/>
              <a:t>casino</a:t>
            </a:r>
            <a:r>
              <a:rPr lang="hu-HU" dirty="0"/>
              <a:t>, </a:t>
            </a:r>
            <a:r>
              <a:rPr lang="hu-HU" dirty="0" err="1"/>
              <a:t>statistics</a:t>
            </a:r>
            <a:r>
              <a:rPr lang="hu-HU" dirty="0"/>
              <a:t>, </a:t>
            </a:r>
            <a:r>
              <a:rPr lang="hu-HU" dirty="0" err="1"/>
              <a:t>numerical</a:t>
            </a:r>
            <a:r>
              <a:rPr lang="hu-HU" dirty="0"/>
              <a:t> </a:t>
            </a:r>
            <a:r>
              <a:rPr lang="hu-HU" dirty="0" err="1"/>
              <a:t>analysis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video game</a:t>
            </a:r>
          </a:p>
          <a:p>
            <a:r>
              <a:rPr lang="hu-HU" dirty="0"/>
              <a:t>wiki </a:t>
            </a:r>
            <a:r>
              <a:rPr lang="hu-HU" dirty="0" err="1"/>
              <a:t>article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24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built</a:t>
            </a:r>
            <a:r>
              <a:rPr lang="hu-HU" dirty="0"/>
              <a:t>-in </a:t>
            </a:r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circumvent</a:t>
            </a:r>
            <a:r>
              <a:rPr lang="hu-HU" dirty="0"/>
              <a:t> </a:t>
            </a:r>
            <a:r>
              <a:rPr lang="hu-HU" dirty="0" err="1"/>
              <a:t>it</a:t>
            </a:r>
            <a:endParaRPr lang="hu-HU" dirty="0"/>
          </a:p>
          <a:p>
            <a:r>
              <a:rPr lang="hu-HU" dirty="0" err="1"/>
              <a:t>it’s</a:t>
            </a:r>
            <a:r>
              <a:rPr lang="hu-HU" dirty="0"/>
              <a:t>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exercise</a:t>
            </a:r>
            <a:r>
              <a:rPr lang="hu-HU" dirty="0"/>
              <a:t>!!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8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start with the math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2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1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35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56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3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26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9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133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2023. 05. 03.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5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5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3A07F5-D0B4-4156-ADB3-999FF7307535}" type="datetimeFigureOut">
              <a:rPr lang="hu-HU" smtClean="0"/>
              <a:pPr/>
              <a:t>2023. 05. 03.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C663CF-3BF2-4F10-BD72-1B3B5FBE2B2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45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smartypants-lavieenslip-XVbQsIjdXDNyswwxOO" TargetMode="External"/><Relationship Id="rId7" Type="http://schemas.openxmlformats.org/officeDocument/2006/relationships/hyperlink" Target="https://pixabay.com/vectors/box-cardboard-open-brown-box-1297327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phy.com/gifs/deal-with-it-computer-sunglasses-10FwycrnAkpshW" TargetMode="External"/><Relationship Id="rId5" Type="http://schemas.openxmlformats.org/officeDocument/2006/relationships/hyperlink" Target="https://pixabay.com/photos/cathedral-church-ceiling-dome-7498794/" TargetMode="External"/><Relationship Id="rId4" Type="http://schemas.openxmlformats.org/officeDocument/2006/relationships/hyperlink" Target="https://pixabay.com/photos/space-empty-wooden-floor-plant-3197611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artoon-snake-yellow-1293047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llustrations/hamster-cute-sweet-animal-pet-1151309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number_gener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Python </a:t>
            </a:r>
            <a:r>
              <a:rPr lang="en-GB" dirty="0"/>
              <a:t>101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RNG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25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316FCA03-7BC3-648F-657A-4AC02EFC5B95}"/>
              </a:ext>
            </a:extLst>
          </p:cNvPr>
          <p:cNvCxnSpPr>
            <a:cxnSpLocks/>
          </p:cNvCxnSpPr>
          <p:nvPr/>
        </p:nvCxnSpPr>
        <p:spPr>
          <a:xfrm>
            <a:off x="2496000" y="3429000"/>
            <a:ext cx="7200000" cy="0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85B9A4E3-6C37-E492-F85C-F390BF775918}"/>
              </a:ext>
            </a:extLst>
          </p:cNvPr>
          <p:cNvCxnSpPr>
            <a:cxnSpLocks/>
          </p:cNvCxnSpPr>
          <p:nvPr/>
        </p:nvCxnSpPr>
        <p:spPr>
          <a:xfrm>
            <a:off x="2527096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65A93E97-C088-FE9E-02E1-EB0168A845C3}"/>
              </a:ext>
            </a:extLst>
          </p:cNvPr>
          <p:cNvCxnSpPr>
            <a:cxnSpLocks/>
          </p:cNvCxnSpPr>
          <p:nvPr/>
        </p:nvCxnSpPr>
        <p:spPr>
          <a:xfrm>
            <a:off x="9696000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CA51E68-5ADC-764A-479F-91E7814B0BBC}"/>
              </a:ext>
            </a:extLst>
          </p:cNvPr>
          <p:cNvCxnSpPr>
            <a:cxnSpLocks/>
          </p:cNvCxnSpPr>
          <p:nvPr/>
        </p:nvCxnSpPr>
        <p:spPr>
          <a:xfrm>
            <a:off x="3960877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7DD47D66-5C4A-E90A-2E9D-52C04637FF45}"/>
              </a:ext>
            </a:extLst>
          </p:cNvPr>
          <p:cNvCxnSpPr>
            <a:cxnSpLocks/>
          </p:cNvCxnSpPr>
          <p:nvPr/>
        </p:nvCxnSpPr>
        <p:spPr>
          <a:xfrm>
            <a:off x="5394658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A2F6E817-648B-C5B2-361E-4F3C8911977F}"/>
              </a:ext>
            </a:extLst>
          </p:cNvPr>
          <p:cNvCxnSpPr>
            <a:cxnSpLocks/>
          </p:cNvCxnSpPr>
          <p:nvPr/>
        </p:nvCxnSpPr>
        <p:spPr>
          <a:xfrm>
            <a:off x="6828439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4202A31-6C67-EBF8-E004-CC0B983BF6FB}"/>
              </a:ext>
            </a:extLst>
          </p:cNvPr>
          <p:cNvCxnSpPr>
            <a:cxnSpLocks/>
          </p:cNvCxnSpPr>
          <p:nvPr/>
        </p:nvCxnSpPr>
        <p:spPr>
          <a:xfrm>
            <a:off x="8262220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6A5E465-421C-55D2-1C97-E6C6E17BFAF9}"/>
              </a:ext>
            </a:extLst>
          </p:cNvPr>
          <p:cNvSpPr txBox="1"/>
          <p:nvPr/>
        </p:nvSpPr>
        <p:spPr>
          <a:xfrm>
            <a:off x="2091811" y="4041913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512987F-B72C-867A-1FA8-EB2DA8749C1E}"/>
              </a:ext>
            </a:extLst>
          </p:cNvPr>
          <p:cNvSpPr txBox="1"/>
          <p:nvPr/>
        </p:nvSpPr>
        <p:spPr>
          <a:xfrm>
            <a:off x="3556688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B7B6679-C58E-86BE-0338-EC01E162C2CB}"/>
              </a:ext>
            </a:extLst>
          </p:cNvPr>
          <p:cNvSpPr txBox="1"/>
          <p:nvPr/>
        </p:nvSpPr>
        <p:spPr>
          <a:xfrm>
            <a:off x="4990469" y="4041894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6D6CD618-08FC-6FD9-FC67-6300EFE73057}"/>
              </a:ext>
            </a:extLst>
          </p:cNvPr>
          <p:cNvSpPr txBox="1"/>
          <p:nvPr/>
        </p:nvSpPr>
        <p:spPr>
          <a:xfrm>
            <a:off x="6424250" y="4041894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C023D3FC-3E7A-A703-2318-5DD7DE37D708}"/>
              </a:ext>
            </a:extLst>
          </p:cNvPr>
          <p:cNvSpPr txBox="1"/>
          <p:nvPr/>
        </p:nvSpPr>
        <p:spPr>
          <a:xfrm>
            <a:off x="7858031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2CBCF9B-BD83-1EAE-DF13-396EE7AEF4E0}"/>
              </a:ext>
            </a:extLst>
          </p:cNvPr>
          <p:cNvSpPr txBox="1"/>
          <p:nvPr/>
        </p:nvSpPr>
        <p:spPr>
          <a:xfrm>
            <a:off x="9291812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59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316FCA03-7BC3-648F-657A-4AC02EFC5B95}"/>
              </a:ext>
            </a:extLst>
          </p:cNvPr>
          <p:cNvCxnSpPr>
            <a:cxnSpLocks/>
          </p:cNvCxnSpPr>
          <p:nvPr/>
        </p:nvCxnSpPr>
        <p:spPr>
          <a:xfrm>
            <a:off x="2496000" y="3429000"/>
            <a:ext cx="7200000" cy="0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85B9A4E3-6C37-E492-F85C-F390BF775918}"/>
              </a:ext>
            </a:extLst>
          </p:cNvPr>
          <p:cNvCxnSpPr>
            <a:cxnSpLocks/>
          </p:cNvCxnSpPr>
          <p:nvPr/>
        </p:nvCxnSpPr>
        <p:spPr>
          <a:xfrm>
            <a:off x="2527096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65A93E97-C088-FE9E-02E1-EB0168A845C3}"/>
              </a:ext>
            </a:extLst>
          </p:cNvPr>
          <p:cNvCxnSpPr>
            <a:cxnSpLocks/>
          </p:cNvCxnSpPr>
          <p:nvPr/>
        </p:nvCxnSpPr>
        <p:spPr>
          <a:xfrm>
            <a:off x="9696000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6A5E465-421C-55D2-1C97-E6C6E17BFAF9}"/>
              </a:ext>
            </a:extLst>
          </p:cNvPr>
          <p:cNvSpPr txBox="1"/>
          <p:nvPr/>
        </p:nvSpPr>
        <p:spPr>
          <a:xfrm>
            <a:off x="2091811" y="4041913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2CBCF9B-BD83-1EAE-DF13-396EE7AEF4E0}"/>
              </a:ext>
            </a:extLst>
          </p:cNvPr>
          <p:cNvSpPr txBox="1"/>
          <p:nvPr/>
        </p:nvSpPr>
        <p:spPr>
          <a:xfrm>
            <a:off x="9291812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BAC0B49C-C17D-9691-D462-BA2AA0BE2868}"/>
              </a:ext>
            </a:extLst>
          </p:cNvPr>
          <p:cNvGrpSpPr/>
          <p:nvPr/>
        </p:nvGrpSpPr>
        <p:grpSpPr>
          <a:xfrm>
            <a:off x="2315063" y="2383737"/>
            <a:ext cx="7584306" cy="397563"/>
            <a:chOff x="2315063" y="2383737"/>
            <a:chExt cx="7584306" cy="397563"/>
          </a:xfrm>
        </p:grpSpPr>
        <p:sp>
          <p:nvSpPr>
            <p:cNvPr id="3" name="Ellipszis 2">
              <a:extLst>
                <a:ext uri="{FF2B5EF4-FFF2-40B4-BE49-F238E27FC236}">
                  <a16:creationId xmlns:a16="http://schemas.microsoft.com/office/drawing/2014/main" id="{4C99B5E5-F474-CF80-1D78-BBC917E1CEFC}"/>
                </a:ext>
              </a:extLst>
            </p:cNvPr>
            <p:cNvSpPr/>
            <p:nvPr/>
          </p:nvSpPr>
          <p:spPr>
            <a:xfrm>
              <a:off x="2315063" y="2383737"/>
              <a:ext cx="424065" cy="39756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EB7CD6D8-4BA9-386D-DD3F-F3DAB070CA35}"/>
                </a:ext>
              </a:extLst>
            </p:cNvPr>
            <p:cNvSpPr/>
            <p:nvPr/>
          </p:nvSpPr>
          <p:spPr>
            <a:xfrm>
              <a:off x="9475304" y="2383737"/>
              <a:ext cx="424065" cy="397563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5" name="Egyenes összekötő nyíllal 4">
              <a:extLst>
                <a:ext uri="{FF2B5EF4-FFF2-40B4-BE49-F238E27FC236}">
                  <a16:creationId xmlns:a16="http://schemas.microsoft.com/office/drawing/2014/main" id="{6B8A8545-2713-D200-643C-6B72F7700D9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739128" y="2582518"/>
              <a:ext cx="6736176" cy="1"/>
            </a:xfrm>
            <a:prstGeom prst="straightConnector1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0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316FCA03-7BC3-648F-657A-4AC02EFC5B95}"/>
              </a:ext>
            </a:extLst>
          </p:cNvPr>
          <p:cNvCxnSpPr>
            <a:cxnSpLocks/>
          </p:cNvCxnSpPr>
          <p:nvPr/>
        </p:nvCxnSpPr>
        <p:spPr>
          <a:xfrm>
            <a:off x="2496000" y="3429000"/>
            <a:ext cx="7200000" cy="0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85B9A4E3-6C37-E492-F85C-F390BF775918}"/>
              </a:ext>
            </a:extLst>
          </p:cNvPr>
          <p:cNvCxnSpPr>
            <a:cxnSpLocks/>
          </p:cNvCxnSpPr>
          <p:nvPr/>
        </p:nvCxnSpPr>
        <p:spPr>
          <a:xfrm>
            <a:off x="2527096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65A93E97-C088-FE9E-02E1-EB0168A845C3}"/>
              </a:ext>
            </a:extLst>
          </p:cNvPr>
          <p:cNvCxnSpPr>
            <a:cxnSpLocks/>
          </p:cNvCxnSpPr>
          <p:nvPr/>
        </p:nvCxnSpPr>
        <p:spPr>
          <a:xfrm>
            <a:off x="9696000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CA51E68-5ADC-764A-479F-91E7814B0BBC}"/>
              </a:ext>
            </a:extLst>
          </p:cNvPr>
          <p:cNvCxnSpPr>
            <a:cxnSpLocks/>
          </p:cNvCxnSpPr>
          <p:nvPr/>
        </p:nvCxnSpPr>
        <p:spPr>
          <a:xfrm>
            <a:off x="3960877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7DD47D66-5C4A-E90A-2E9D-52C04637FF45}"/>
              </a:ext>
            </a:extLst>
          </p:cNvPr>
          <p:cNvCxnSpPr>
            <a:cxnSpLocks/>
          </p:cNvCxnSpPr>
          <p:nvPr/>
        </p:nvCxnSpPr>
        <p:spPr>
          <a:xfrm>
            <a:off x="5394658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A2F6E817-648B-C5B2-361E-4F3C8911977F}"/>
              </a:ext>
            </a:extLst>
          </p:cNvPr>
          <p:cNvCxnSpPr>
            <a:cxnSpLocks/>
          </p:cNvCxnSpPr>
          <p:nvPr/>
        </p:nvCxnSpPr>
        <p:spPr>
          <a:xfrm>
            <a:off x="6828439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4202A31-6C67-EBF8-E004-CC0B983BF6FB}"/>
              </a:ext>
            </a:extLst>
          </p:cNvPr>
          <p:cNvCxnSpPr>
            <a:cxnSpLocks/>
          </p:cNvCxnSpPr>
          <p:nvPr/>
        </p:nvCxnSpPr>
        <p:spPr>
          <a:xfrm>
            <a:off x="8262220" y="3030900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6A5E465-421C-55D2-1C97-E6C6E17BFAF9}"/>
              </a:ext>
            </a:extLst>
          </p:cNvPr>
          <p:cNvSpPr txBox="1"/>
          <p:nvPr/>
        </p:nvSpPr>
        <p:spPr>
          <a:xfrm>
            <a:off x="2091811" y="4041913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512987F-B72C-867A-1FA8-EB2DA8749C1E}"/>
              </a:ext>
            </a:extLst>
          </p:cNvPr>
          <p:cNvSpPr txBox="1"/>
          <p:nvPr/>
        </p:nvSpPr>
        <p:spPr>
          <a:xfrm>
            <a:off x="3556688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B7B6679-C58E-86BE-0338-EC01E162C2CB}"/>
              </a:ext>
            </a:extLst>
          </p:cNvPr>
          <p:cNvSpPr txBox="1"/>
          <p:nvPr/>
        </p:nvSpPr>
        <p:spPr>
          <a:xfrm>
            <a:off x="4990469" y="4041894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6D6CD618-08FC-6FD9-FC67-6300EFE73057}"/>
              </a:ext>
            </a:extLst>
          </p:cNvPr>
          <p:cNvSpPr txBox="1"/>
          <p:nvPr/>
        </p:nvSpPr>
        <p:spPr>
          <a:xfrm>
            <a:off x="6424250" y="4041894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C023D3FC-3E7A-A703-2318-5DD7DE37D708}"/>
              </a:ext>
            </a:extLst>
          </p:cNvPr>
          <p:cNvSpPr txBox="1"/>
          <p:nvPr/>
        </p:nvSpPr>
        <p:spPr>
          <a:xfrm>
            <a:off x="7858031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2CBCF9B-BD83-1EAE-DF13-396EE7AEF4E0}"/>
              </a:ext>
            </a:extLst>
          </p:cNvPr>
          <p:cNvSpPr txBox="1"/>
          <p:nvPr/>
        </p:nvSpPr>
        <p:spPr>
          <a:xfrm>
            <a:off x="9291812" y="4038047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E473C9-F43C-8E74-4312-C435AB068E2C}"/>
              </a:ext>
            </a:extLst>
          </p:cNvPr>
          <p:cNvSpPr/>
          <p:nvPr/>
        </p:nvSpPr>
        <p:spPr>
          <a:xfrm>
            <a:off x="2315063" y="2383737"/>
            <a:ext cx="424065" cy="397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CFEB626F-54E9-0AFF-F341-FB1926AFD603}"/>
              </a:ext>
            </a:extLst>
          </p:cNvPr>
          <p:cNvSpPr/>
          <p:nvPr/>
        </p:nvSpPr>
        <p:spPr>
          <a:xfrm>
            <a:off x="9483967" y="2383736"/>
            <a:ext cx="424065" cy="397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66B5EDCE-C183-AB8E-AB4D-B5BBD1A8C4C8}"/>
              </a:ext>
            </a:extLst>
          </p:cNvPr>
          <p:cNvSpPr/>
          <p:nvPr/>
        </p:nvSpPr>
        <p:spPr>
          <a:xfrm>
            <a:off x="3748843" y="2380157"/>
            <a:ext cx="424065" cy="397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9488F81E-EB6A-DED6-C7E4-4AC3C7B7E96B}"/>
              </a:ext>
            </a:extLst>
          </p:cNvPr>
          <p:cNvSpPr/>
          <p:nvPr/>
        </p:nvSpPr>
        <p:spPr>
          <a:xfrm>
            <a:off x="5182624" y="2380156"/>
            <a:ext cx="424065" cy="397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17BCD31C-63F5-1DF7-E7CE-8A49B12C363D}"/>
              </a:ext>
            </a:extLst>
          </p:cNvPr>
          <p:cNvSpPr/>
          <p:nvPr/>
        </p:nvSpPr>
        <p:spPr>
          <a:xfrm>
            <a:off x="6616405" y="2380156"/>
            <a:ext cx="424065" cy="397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39950494-1B19-6C37-CDD8-CAD775082933}"/>
              </a:ext>
            </a:extLst>
          </p:cNvPr>
          <p:cNvSpPr/>
          <p:nvPr/>
        </p:nvSpPr>
        <p:spPr>
          <a:xfrm>
            <a:off x="8019094" y="2378233"/>
            <a:ext cx="424065" cy="397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53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CA5A9C-6997-B136-249B-119B87DE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brainstorming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14DBA27-B2C5-6897-CBEF-CC56B470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1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4527B9-81D5-1784-904A-5CA367D8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integers</a:t>
            </a:r>
            <a:br>
              <a:rPr lang="hu-HU" dirty="0"/>
            </a:br>
            <a:r>
              <a:rPr lang="hu-HU" dirty="0"/>
              <a:t>in an </a:t>
            </a:r>
            <a:r>
              <a:rPr lang="hu-HU" dirty="0" err="1"/>
              <a:t>interval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635296E-47F8-DE97-F1A5-DADFBBAFE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16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94BCAB-6BC0-3481-164D-C912568C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hu-HU" dirty="0" err="1"/>
              <a:t>xamples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08C82651-4CBA-DE6F-321C-18E483865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02496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hu-HU" dirty="0"/>
              <a:t>[5, 10]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hu-HU" dirty="0"/>
              <a:t>[1, 6]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hu-HU" dirty="0"/>
              <a:t>[-3, 3]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AB70FA1-D079-7401-C65E-0B9883EA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40696" y="1825625"/>
            <a:ext cx="7113104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hu-HU" dirty="0"/>
              <a:t>5, 6, 7, 8, 9, 10 </a:t>
            </a:r>
            <a:r>
              <a:rPr lang="hu-HU" dirty="0">
                <a:sym typeface="Wingdings" panose="05000000000000000000" pitchFamily="2" charset="2"/>
              </a:rPr>
              <a:t> 6 </a:t>
            </a:r>
            <a:r>
              <a:rPr lang="hu-HU" dirty="0" err="1">
                <a:sym typeface="Wingdings" panose="05000000000000000000" pitchFamily="2" charset="2"/>
              </a:rPr>
              <a:t>numbers</a:t>
            </a:r>
            <a:endParaRPr lang="hu-HU" dirty="0"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hu-HU" dirty="0">
                <a:sym typeface="Wingdings" panose="05000000000000000000" pitchFamily="2" charset="2"/>
              </a:rPr>
              <a:t>1, 2, 3, 4, 5, 6  6 </a:t>
            </a:r>
            <a:r>
              <a:rPr lang="hu-HU" dirty="0" err="1">
                <a:sym typeface="Wingdings" panose="05000000000000000000" pitchFamily="2" charset="2"/>
              </a:rPr>
              <a:t>numbers</a:t>
            </a:r>
            <a:endParaRPr lang="hu-HU" dirty="0"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hu-HU" dirty="0">
                <a:sym typeface="Wingdings" panose="05000000000000000000" pitchFamily="2" charset="2"/>
              </a:rPr>
              <a:t>-3, -2, -1, 0, 1, 2, 3  7 </a:t>
            </a:r>
            <a:r>
              <a:rPr lang="hu-HU" dirty="0" err="1">
                <a:sym typeface="Wingdings" panose="05000000000000000000" pitchFamily="2" charset="2"/>
              </a:rPr>
              <a:t>numbers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6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ím 4">
                <a:extLst>
                  <a:ext uri="{FF2B5EF4-FFF2-40B4-BE49-F238E27FC236}">
                    <a16:creationId xmlns:a16="http://schemas.microsoft.com/office/drawing/2014/main" id="{21CBA25B-5E4C-B5A9-A692-CCBCA2F144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5" name="Cím 4">
                <a:extLst>
                  <a:ext uri="{FF2B5EF4-FFF2-40B4-BE49-F238E27FC236}">
                    <a16:creationId xmlns:a16="http://schemas.microsoft.com/office/drawing/2014/main" id="{21CBA25B-5E4C-B5A9-A692-CCBCA2F14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zöveg helye 5">
            <a:extLst>
              <a:ext uri="{FF2B5EF4-FFF2-40B4-BE49-F238E27FC236}">
                <a16:creationId xmlns:a16="http://schemas.microsoft.com/office/drawing/2014/main" id="{9AAB729D-5A1A-6787-8A50-E6FF66852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671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7A027BC-7525-90AB-09E8-185AA266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837"/>
            <a:ext cx="10515600" cy="1325563"/>
          </a:xfrm>
        </p:spPr>
        <p:txBody>
          <a:bodyPr/>
          <a:lstStyle/>
          <a:p>
            <a:r>
              <a:rPr lang="hu-HU" dirty="0" err="1"/>
              <a:t>step</a:t>
            </a:r>
            <a:r>
              <a:rPr lang="hu-HU" dirty="0"/>
              <a:t> 1: </a:t>
            </a:r>
            <a:r>
              <a:rPr lang="hu-HU" dirty="0" err="1"/>
              <a:t>magnifying</a:t>
            </a:r>
            <a:endParaRPr lang="hu-HU" dirty="0"/>
          </a:p>
        </p:txBody>
      </p:sp>
      <p:cxnSp>
        <p:nvCxnSpPr>
          <p:cNvPr id="6" name="Egyenes összekötő nyíllal 1">
            <a:extLst>
              <a:ext uri="{FF2B5EF4-FFF2-40B4-BE49-F238E27FC236}">
                <a16:creationId xmlns:a16="http://schemas.microsoft.com/office/drawing/2014/main" id="{198B498F-6A0F-EBCE-16ED-8E16F612F3FD}"/>
              </a:ext>
            </a:extLst>
          </p:cNvPr>
          <p:cNvCxnSpPr>
            <a:cxnSpLocks/>
          </p:cNvCxnSpPr>
          <p:nvPr/>
        </p:nvCxnSpPr>
        <p:spPr>
          <a:xfrm>
            <a:off x="1211294" y="2678373"/>
            <a:ext cx="7200000" cy="0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02133682-4169-BB5A-1C0B-2B6921B1FBBD}"/>
              </a:ext>
            </a:extLst>
          </p:cNvPr>
          <p:cNvCxnSpPr>
            <a:cxnSpLocks/>
          </p:cNvCxnSpPr>
          <p:nvPr/>
        </p:nvCxnSpPr>
        <p:spPr>
          <a:xfrm>
            <a:off x="1242390" y="2280273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6BCB6072-9EDA-F3AA-F543-0E8D1D4CD4DF}"/>
              </a:ext>
            </a:extLst>
          </p:cNvPr>
          <p:cNvCxnSpPr>
            <a:cxnSpLocks/>
          </p:cNvCxnSpPr>
          <p:nvPr/>
        </p:nvCxnSpPr>
        <p:spPr>
          <a:xfrm>
            <a:off x="8411294" y="2280273"/>
            <a:ext cx="0" cy="720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12">
            <a:extLst>
              <a:ext uri="{FF2B5EF4-FFF2-40B4-BE49-F238E27FC236}">
                <a16:creationId xmlns:a16="http://schemas.microsoft.com/office/drawing/2014/main" id="{84B83D6D-6A6B-62FF-6FB5-E8C32C983F2C}"/>
              </a:ext>
            </a:extLst>
          </p:cNvPr>
          <p:cNvSpPr txBox="1"/>
          <p:nvPr/>
        </p:nvSpPr>
        <p:spPr>
          <a:xfrm>
            <a:off x="838200" y="3038943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Szövegdoboz 17">
            <a:extLst>
              <a:ext uri="{FF2B5EF4-FFF2-40B4-BE49-F238E27FC236}">
                <a16:creationId xmlns:a16="http://schemas.microsoft.com/office/drawing/2014/main" id="{9F1F9427-1078-4A79-672A-D66FE7B73B99}"/>
              </a:ext>
            </a:extLst>
          </p:cNvPr>
          <p:cNvSpPr txBox="1"/>
          <p:nvPr/>
        </p:nvSpPr>
        <p:spPr>
          <a:xfrm>
            <a:off x="8007105" y="2974683"/>
            <a:ext cx="8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1" name="Csoportba foglalás 18">
            <a:extLst>
              <a:ext uri="{FF2B5EF4-FFF2-40B4-BE49-F238E27FC236}">
                <a16:creationId xmlns:a16="http://schemas.microsoft.com/office/drawing/2014/main" id="{00FC826B-2013-EEA1-B666-ACC8D829B32D}"/>
              </a:ext>
            </a:extLst>
          </p:cNvPr>
          <p:cNvGrpSpPr/>
          <p:nvPr/>
        </p:nvGrpSpPr>
        <p:grpSpPr>
          <a:xfrm>
            <a:off x="1019141" y="1734287"/>
            <a:ext cx="7584306" cy="397563"/>
            <a:chOff x="2315063" y="2383737"/>
            <a:chExt cx="7584306" cy="397563"/>
          </a:xfrm>
        </p:grpSpPr>
        <p:sp>
          <p:nvSpPr>
            <p:cNvPr id="12" name="Ellipszis 2">
              <a:extLst>
                <a:ext uri="{FF2B5EF4-FFF2-40B4-BE49-F238E27FC236}">
                  <a16:creationId xmlns:a16="http://schemas.microsoft.com/office/drawing/2014/main" id="{02883E17-E5D3-6918-71C1-7E2FAD897467}"/>
                </a:ext>
              </a:extLst>
            </p:cNvPr>
            <p:cNvSpPr/>
            <p:nvPr/>
          </p:nvSpPr>
          <p:spPr>
            <a:xfrm>
              <a:off x="2315063" y="2383737"/>
              <a:ext cx="424065" cy="39756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Ellipszis 3">
              <a:extLst>
                <a:ext uri="{FF2B5EF4-FFF2-40B4-BE49-F238E27FC236}">
                  <a16:creationId xmlns:a16="http://schemas.microsoft.com/office/drawing/2014/main" id="{FF9490A5-5600-33A8-6208-61BC5E8B5D76}"/>
                </a:ext>
              </a:extLst>
            </p:cNvPr>
            <p:cNvSpPr/>
            <p:nvPr/>
          </p:nvSpPr>
          <p:spPr>
            <a:xfrm>
              <a:off x="9475304" y="2383737"/>
              <a:ext cx="424065" cy="397563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4" name="Egyenes összekötő nyíllal 4">
              <a:extLst>
                <a:ext uri="{FF2B5EF4-FFF2-40B4-BE49-F238E27FC236}">
                  <a16:creationId xmlns:a16="http://schemas.microsoft.com/office/drawing/2014/main" id="{464B7BCA-093E-8CAE-4846-9E7445AFB207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2739128" y="2582518"/>
              <a:ext cx="6736176" cy="1"/>
            </a:xfrm>
            <a:prstGeom prst="straightConnector1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EC2C34-B8D3-AF7F-DEDC-BD2FAA091D55}"/>
                  </a:ext>
                </a:extLst>
              </p:cNvPr>
              <p:cNvSpPr txBox="1"/>
              <p:nvPr/>
            </p:nvSpPr>
            <p:spPr>
              <a:xfrm>
                <a:off x="8851876" y="3392886"/>
                <a:ext cx="32081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7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GB" sz="4000" b="0" i="0" smtClean="0">
                          <a:solidFill>
                            <a:srgbClr val="FF7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(10−5+1)</m:t>
                      </m:r>
                    </m:oMath>
                  </m:oMathPara>
                </a14:m>
                <a:endParaRPr lang="en-GB" sz="4000" dirty="0">
                  <a:solidFill>
                    <a:srgbClr val="FF7B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EC2C34-B8D3-AF7F-DEDC-BD2FAA09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76" y="3392886"/>
                <a:ext cx="320819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F245B73B-8D77-805F-DC4A-6AEAD45D55AC}"/>
              </a:ext>
            </a:extLst>
          </p:cNvPr>
          <p:cNvGrpSpPr/>
          <p:nvPr/>
        </p:nvGrpSpPr>
        <p:grpSpPr>
          <a:xfrm>
            <a:off x="822653" y="4134969"/>
            <a:ext cx="7977281" cy="2012542"/>
            <a:chOff x="822653" y="4134969"/>
            <a:chExt cx="7977281" cy="2012542"/>
          </a:xfrm>
        </p:grpSpPr>
        <p:cxnSp>
          <p:nvCxnSpPr>
            <p:cNvPr id="27" name="Egyenes összekötő nyíllal 1">
              <a:extLst>
                <a:ext uri="{FF2B5EF4-FFF2-40B4-BE49-F238E27FC236}">
                  <a16:creationId xmlns:a16="http://schemas.microsoft.com/office/drawing/2014/main" id="{C0D244A2-D1BB-2C9B-A073-825F2AA3246D}"/>
                </a:ext>
              </a:extLst>
            </p:cNvPr>
            <p:cNvCxnSpPr>
              <a:cxnSpLocks/>
            </p:cNvCxnSpPr>
            <p:nvPr/>
          </p:nvCxnSpPr>
          <p:spPr>
            <a:xfrm>
              <a:off x="1195747" y="5079055"/>
              <a:ext cx="7200000" cy="0"/>
            </a:xfrm>
            <a:prstGeom prst="straightConnector1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6">
              <a:extLst>
                <a:ext uri="{FF2B5EF4-FFF2-40B4-BE49-F238E27FC236}">
                  <a16:creationId xmlns:a16="http://schemas.microsoft.com/office/drawing/2014/main" id="{42E8C6F8-127E-3076-086D-7A0CA8B9B5DE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43" y="4680955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7">
              <a:extLst>
                <a:ext uri="{FF2B5EF4-FFF2-40B4-BE49-F238E27FC236}">
                  <a16:creationId xmlns:a16="http://schemas.microsoft.com/office/drawing/2014/main" id="{0E0F3723-819B-9E42-D9E6-78A44FCA6652}"/>
                </a:ext>
              </a:extLst>
            </p:cNvPr>
            <p:cNvCxnSpPr>
              <a:cxnSpLocks/>
            </p:cNvCxnSpPr>
            <p:nvPr/>
          </p:nvCxnSpPr>
          <p:spPr>
            <a:xfrm>
              <a:off x="8395747" y="4680955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zövegdoboz 12">
              <a:extLst>
                <a:ext uri="{FF2B5EF4-FFF2-40B4-BE49-F238E27FC236}">
                  <a16:creationId xmlns:a16="http://schemas.microsoft.com/office/drawing/2014/main" id="{6ECCBCCB-5DC1-2DF1-4A31-6AA7EB67DDF9}"/>
                </a:ext>
              </a:extLst>
            </p:cNvPr>
            <p:cNvSpPr txBox="1"/>
            <p:nvPr/>
          </p:nvSpPr>
          <p:spPr>
            <a:xfrm>
              <a:off x="822653" y="5439625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1" name="Szövegdoboz 17">
              <a:extLst>
                <a:ext uri="{FF2B5EF4-FFF2-40B4-BE49-F238E27FC236}">
                  <a16:creationId xmlns:a16="http://schemas.microsoft.com/office/drawing/2014/main" id="{7B63DB11-BEFF-FA87-A585-1DE27306C9D8}"/>
                </a:ext>
              </a:extLst>
            </p:cNvPr>
            <p:cNvSpPr txBox="1"/>
            <p:nvPr/>
          </p:nvSpPr>
          <p:spPr>
            <a:xfrm>
              <a:off x="7991557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6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Csoportba foglalás 18">
              <a:extLst>
                <a:ext uri="{FF2B5EF4-FFF2-40B4-BE49-F238E27FC236}">
                  <a16:creationId xmlns:a16="http://schemas.microsoft.com/office/drawing/2014/main" id="{08540FFB-F885-CAD4-D585-120EF5933793}"/>
                </a:ext>
              </a:extLst>
            </p:cNvPr>
            <p:cNvGrpSpPr/>
            <p:nvPr/>
          </p:nvGrpSpPr>
          <p:grpSpPr>
            <a:xfrm>
              <a:off x="1003594" y="4134969"/>
              <a:ext cx="7584306" cy="397563"/>
              <a:chOff x="2315063" y="2383737"/>
              <a:chExt cx="7584306" cy="397563"/>
            </a:xfrm>
          </p:grpSpPr>
          <p:sp>
            <p:nvSpPr>
              <p:cNvPr id="33" name="Ellipszis 2">
                <a:extLst>
                  <a:ext uri="{FF2B5EF4-FFF2-40B4-BE49-F238E27FC236}">
                    <a16:creationId xmlns:a16="http://schemas.microsoft.com/office/drawing/2014/main" id="{6F660453-EC09-4A43-73F0-E4DF36799E9A}"/>
                  </a:ext>
                </a:extLst>
              </p:cNvPr>
              <p:cNvSpPr/>
              <p:nvPr/>
            </p:nvSpPr>
            <p:spPr>
              <a:xfrm>
                <a:off x="2315063" y="2383737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34" name="Ellipszis 3">
                <a:extLst>
                  <a:ext uri="{FF2B5EF4-FFF2-40B4-BE49-F238E27FC236}">
                    <a16:creationId xmlns:a16="http://schemas.microsoft.com/office/drawing/2014/main" id="{8B8437D7-DFE0-920A-D3A3-A44985E907B9}"/>
                  </a:ext>
                </a:extLst>
              </p:cNvPr>
              <p:cNvSpPr/>
              <p:nvPr/>
            </p:nvSpPr>
            <p:spPr>
              <a:xfrm>
                <a:off x="9475304" y="2383737"/>
                <a:ext cx="424065" cy="397563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35" name="Egyenes összekötő nyíllal 4">
                <a:extLst>
                  <a:ext uri="{FF2B5EF4-FFF2-40B4-BE49-F238E27FC236}">
                    <a16:creationId xmlns:a16="http://schemas.microsoft.com/office/drawing/2014/main" id="{C3797975-402F-E8D3-9785-00FB07125A59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>
                <a:off x="2739128" y="2582518"/>
                <a:ext cx="6736176" cy="1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Egyenes összekötő 7">
              <a:extLst>
                <a:ext uri="{FF2B5EF4-FFF2-40B4-BE49-F238E27FC236}">
                  <a16:creationId xmlns:a16="http://schemas.microsoft.com/office/drawing/2014/main" id="{A27F9C35-84EF-A1A2-898D-B145F40355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28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zövegdoboz 17">
              <a:extLst>
                <a:ext uri="{FF2B5EF4-FFF2-40B4-BE49-F238E27FC236}">
                  <a16:creationId xmlns:a16="http://schemas.microsoft.com/office/drawing/2014/main" id="{8262CA2D-BFC4-B826-EC8E-4113B2DAC330}"/>
                </a:ext>
              </a:extLst>
            </p:cNvPr>
            <p:cNvSpPr txBox="1"/>
            <p:nvPr/>
          </p:nvSpPr>
          <p:spPr>
            <a:xfrm>
              <a:off x="6796738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Egyenes összekötő 7">
              <a:extLst>
                <a:ext uri="{FF2B5EF4-FFF2-40B4-BE49-F238E27FC236}">
                  <a16:creationId xmlns:a16="http://schemas.microsoft.com/office/drawing/2014/main" id="{9BEF10B2-5BEA-EC02-DC5F-C1FE0608D121}"/>
                </a:ext>
              </a:extLst>
            </p:cNvPr>
            <p:cNvCxnSpPr>
              <a:cxnSpLocks/>
            </p:cNvCxnSpPr>
            <p:nvPr/>
          </p:nvCxnSpPr>
          <p:spPr>
            <a:xfrm>
              <a:off x="6006111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Szövegdoboz 17">
              <a:extLst>
                <a:ext uri="{FF2B5EF4-FFF2-40B4-BE49-F238E27FC236}">
                  <a16:creationId xmlns:a16="http://schemas.microsoft.com/office/drawing/2014/main" id="{A73B72AC-6C18-3560-372A-C2154BFD1206}"/>
                </a:ext>
              </a:extLst>
            </p:cNvPr>
            <p:cNvSpPr txBox="1"/>
            <p:nvPr/>
          </p:nvSpPr>
          <p:spPr>
            <a:xfrm>
              <a:off x="5601921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Egyenes összekötő 7">
              <a:extLst>
                <a:ext uri="{FF2B5EF4-FFF2-40B4-BE49-F238E27FC236}">
                  <a16:creationId xmlns:a16="http://schemas.microsoft.com/office/drawing/2014/main" id="{92E401C0-1793-53A0-BCE5-0C08430856CB}"/>
                </a:ext>
              </a:extLst>
            </p:cNvPr>
            <p:cNvCxnSpPr>
              <a:cxnSpLocks/>
            </p:cNvCxnSpPr>
            <p:nvPr/>
          </p:nvCxnSpPr>
          <p:spPr>
            <a:xfrm>
              <a:off x="4811294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Szövegdoboz 17">
              <a:extLst>
                <a:ext uri="{FF2B5EF4-FFF2-40B4-BE49-F238E27FC236}">
                  <a16:creationId xmlns:a16="http://schemas.microsoft.com/office/drawing/2014/main" id="{C30BEEE1-8CD4-9939-F177-336015B14FCE}"/>
                </a:ext>
              </a:extLst>
            </p:cNvPr>
            <p:cNvSpPr txBox="1"/>
            <p:nvPr/>
          </p:nvSpPr>
          <p:spPr>
            <a:xfrm>
              <a:off x="4407104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3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Egyenes összekötő 7">
              <a:extLst>
                <a:ext uri="{FF2B5EF4-FFF2-40B4-BE49-F238E27FC236}">
                  <a16:creationId xmlns:a16="http://schemas.microsoft.com/office/drawing/2014/main" id="{0D601B96-498E-F5BA-DD04-14900D3CACCE}"/>
                </a:ext>
              </a:extLst>
            </p:cNvPr>
            <p:cNvCxnSpPr>
              <a:cxnSpLocks/>
            </p:cNvCxnSpPr>
            <p:nvPr/>
          </p:nvCxnSpPr>
          <p:spPr>
            <a:xfrm>
              <a:off x="3616477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Szövegdoboz 17">
              <a:extLst>
                <a:ext uri="{FF2B5EF4-FFF2-40B4-BE49-F238E27FC236}">
                  <a16:creationId xmlns:a16="http://schemas.microsoft.com/office/drawing/2014/main" id="{B92F8BBE-5531-2F12-37CC-AA93F40B287D}"/>
                </a:ext>
              </a:extLst>
            </p:cNvPr>
            <p:cNvSpPr txBox="1"/>
            <p:nvPr/>
          </p:nvSpPr>
          <p:spPr>
            <a:xfrm>
              <a:off x="3212287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Egyenes összekötő 7">
              <a:extLst>
                <a:ext uri="{FF2B5EF4-FFF2-40B4-BE49-F238E27FC236}">
                  <a16:creationId xmlns:a16="http://schemas.microsoft.com/office/drawing/2014/main" id="{51113CAE-31F3-4525-A17B-379C1D8D341C}"/>
                </a:ext>
              </a:extLst>
            </p:cNvPr>
            <p:cNvCxnSpPr>
              <a:cxnSpLocks/>
            </p:cNvCxnSpPr>
            <p:nvPr/>
          </p:nvCxnSpPr>
          <p:spPr>
            <a:xfrm>
              <a:off x="2421660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Szövegdoboz 17">
              <a:extLst>
                <a:ext uri="{FF2B5EF4-FFF2-40B4-BE49-F238E27FC236}">
                  <a16:creationId xmlns:a16="http://schemas.microsoft.com/office/drawing/2014/main" id="{3B183BFD-377F-6F33-57F2-FC8C035C25D8}"/>
                </a:ext>
              </a:extLst>
            </p:cNvPr>
            <p:cNvSpPr txBox="1"/>
            <p:nvPr/>
          </p:nvSpPr>
          <p:spPr>
            <a:xfrm>
              <a:off x="2017470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94BCAB-6BC0-3481-164D-C912568C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hu-HU" dirty="0" err="1"/>
              <a:t>xamples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08C82651-4CBA-DE6F-321C-18E483865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02496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hu-HU" dirty="0">
                <a:solidFill>
                  <a:srgbClr val="FF7B00"/>
                </a:solidFill>
              </a:rPr>
              <a:t>[5, 10]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hu-HU" dirty="0"/>
              <a:t>[1, 6]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hu-HU" dirty="0"/>
              <a:t>[-3, 3]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AB70FA1-D079-7401-C65E-0B9883EA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40696" y="1825625"/>
            <a:ext cx="7113104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hu-HU" dirty="0">
                <a:solidFill>
                  <a:srgbClr val="FF7B00"/>
                </a:solidFill>
              </a:rPr>
              <a:t>5, 6, 7, 8, 9, 10 </a:t>
            </a:r>
            <a:r>
              <a:rPr lang="hu-HU" dirty="0">
                <a:solidFill>
                  <a:srgbClr val="FF7B00"/>
                </a:solidFill>
                <a:sym typeface="Wingdings" panose="05000000000000000000" pitchFamily="2" charset="2"/>
              </a:rPr>
              <a:t> 6 </a:t>
            </a:r>
            <a:r>
              <a:rPr lang="hu-HU" dirty="0" err="1">
                <a:solidFill>
                  <a:srgbClr val="FF7B00"/>
                </a:solidFill>
                <a:sym typeface="Wingdings" panose="05000000000000000000" pitchFamily="2" charset="2"/>
              </a:rPr>
              <a:t>numbers</a:t>
            </a:r>
            <a:endParaRPr lang="hu-HU" dirty="0">
              <a:solidFill>
                <a:srgbClr val="FF7B00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hu-HU" dirty="0">
                <a:sym typeface="Wingdings" panose="05000000000000000000" pitchFamily="2" charset="2"/>
              </a:rPr>
              <a:t>1, 2, 3, 4, 5, 6  6 </a:t>
            </a:r>
            <a:r>
              <a:rPr lang="hu-HU" dirty="0" err="1">
                <a:sym typeface="Wingdings" panose="05000000000000000000" pitchFamily="2" charset="2"/>
              </a:rPr>
              <a:t>numbers</a:t>
            </a:r>
            <a:endParaRPr lang="hu-HU" dirty="0"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hu-HU" dirty="0">
                <a:sym typeface="Wingdings" panose="05000000000000000000" pitchFamily="2" charset="2"/>
              </a:rPr>
              <a:t>-3, -2, -1, 0, 1, 2, 3  7 </a:t>
            </a:r>
            <a:r>
              <a:rPr lang="hu-HU" dirty="0" err="1">
                <a:sym typeface="Wingdings" panose="05000000000000000000" pitchFamily="2" charset="2"/>
              </a:rPr>
              <a:t>numbers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6175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894BCAB-6BC0-3481-164D-C912568C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hu-HU" dirty="0" err="1"/>
              <a:t>xamples</a:t>
            </a:r>
            <a:endParaRPr lang="hu-H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10EDA3-0F6A-E18F-6668-3BAA63084E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/>
              <a:t>[0, 6[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[0, 1, 2, 3, 4, 5]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/>
              <a:t>[0, 6[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[0, 1, 2, 3, 4, 5]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/>
              <a:t>[0, 7[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[0, 1, 2, 3, 4, 5, 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9B58-0338-557E-A2A4-780B2905D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/>
              <a:t>[5, 6, 7, 8, 9, 10]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/>
              <a:t>[1, 2, 3, 4, 5, 6]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/>
              <a:t>[-3, -2, -1, 0, 1, 2, 3]</a:t>
            </a:r>
          </a:p>
        </p:txBody>
      </p:sp>
    </p:spTree>
    <p:extLst>
      <p:ext uri="{BB962C8B-B14F-4D97-AF65-F5344CB8AC3E}">
        <p14:creationId xmlns:p14="http://schemas.microsoft.com/office/powerpoint/2010/main" val="31978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1249769-CE3C-5EED-EF64-AA5CBBB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C3E3-372C-17C8-DF00-E9C433AC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logic</a:t>
            </a:r>
          </a:p>
          <a:p>
            <a:r>
              <a:rPr lang="en-GB" dirty="0"/>
              <a:t>yes / no questions (</a:t>
            </a:r>
            <a:r>
              <a:rPr lang="en-GB" dirty="0" err="1"/>
              <a:t>boolean</a:t>
            </a:r>
            <a:r>
              <a:rPr lang="en-GB" dirty="0"/>
              <a:t> expressions)</a:t>
            </a:r>
          </a:p>
          <a:p>
            <a:r>
              <a:rPr lang="en-GB" dirty="0"/>
              <a:t>conditionals (decision-making)</a:t>
            </a:r>
          </a:p>
          <a:p>
            <a:r>
              <a:rPr lang="en-GB" dirty="0"/>
              <a:t>introduction to dates and objects in python</a:t>
            </a:r>
          </a:p>
        </p:txBody>
      </p:sp>
    </p:spTree>
    <p:extLst>
      <p:ext uri="{BB962C8B-B14F-4D97-AF65-F5344CB8AC3E}">
        <p14:creationId xmlns:p14="http://schemas.microsoft.com/office/powerpoint/2010/main" val="28146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ím 2">
                <a:extLst>
                  <a:ext uri="{FF2B5EF4-FFF2-40B4-BE49-F238E27FC236}">
                    <a16:creationId xmlns:a16="http://schemas.microsoft.com/office/drawing/2014/main" id="{2C5E64AF-F8E8-BEEC-5DB5-7CEFEA44AA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Cím 2">
                <a:extLst>
                  <a:ext uri="{FF2B5EF4-FFF2-40B4-BE49-F238E27FC236}">
                    <a16:creationId xmlns:a16="http://schemas.microsoft.com/office/drawing/2014/main" id="{2C5E64AF-F8E8-BEEC-5DB5-7CEFEA44A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zöveg helye 3">
            <a:extLst>
              <a:ext uri="{FF2B5EF4-FFF2-40B4-BE49-F238E27FC236}">
                <a16:creationId xmlns:a16="http://schemas.microsoft.com/office/drawing/2014/main" id="{CBBBAEAD-9F2C-E2A8-5A3C-69E443AFE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803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EFC718-5244-4450-2A4C-00671949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step</a:t>
            </a:r>
            <a:r>
              <a:rPr lang="hu-HU" dirty="0"/>
              <a:t> 2: shifting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BC372-42FC-B6DF-0CE4-1EBDB084A756}"/>
              </a:ext>
            </a:extLst>
          </p:cNvPr>
          <p:cNvGrpSpPr/>
          <p:nvPr/>
        </p:nvGrpSpPr>
        <p:grpSpPr>
          <a:xfrm>
            <a:off x="838200" y="1690688"/>
            <a:ext cx="7977281" cy="2012542"/>
            <a:chOff x="822653" y="4134969"/>
            <a:chExt cx="7977281" cy="2012542"/>
          </a:xfrm>
        </p:grpSpPr>
        <p:cxnSp>
          <p:nvCxnSpPr>
            <p:cNvPr id="5" name="Egyenes összekötő nyíllal 1">
              <a:extLst>
                <a:ext uri="{FF2B5EF4-FFF2-40B4-BE49-F238E27FC236}">
                  <a16:creationId xmlns:a16="http://schemas.microsoft.com/office/drawing/2014/main" id="{7280F7D2-14AD-99B0-5773-A745364C3B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5747" y="5079055"/>
              <a:ext cx="7200000" cy="0"/>
            </a:xfrm>
            <a:prstGeom prst="straightConnector1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gyenes összekötő 6">
              <a:extLst>
                <a:ext uri="{FF2B5EF4-FFF2-40B4-BE49-F238E27FC236}">
                  <a16:creationId xmlns:a16="http://schemas.microsoft.com/office/drawing/2014/main" id="{A182F2AD-B444-45A9-8B9B-455E47C12D4E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43" y="4680955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gyenes összekötő 7">
              <a:extLst>
                <a:ext uri="{FF2B5EF4-FFF2-40B4-BE49-F238E27FC236}">
                  <a16:creationId xmlns:a16="http://schemas.microsoft.com/office/drawing/2014/main" id="{593B2203-E79F-1B0A-69DC-418CCE8CBBF2}"/>
                </a:ext>
              </a:extLst>
            </p:cNvPr>
            <p:cNvCxnSpPr>
              <a:cxnSpLocks/>
            </p:cNvCxnSpPr>
            <p:nvPr/>
          </p:nvCxnSpPr>
          <p:spPr>
            <a:xfrm>
              <a:off x="8395747" y="4680955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zövegdoboz 12">
              <a:extLst>
                <a:ext uri="{FF2B5EF4-FFF2-40B4-BE49-F238E27FC236}">
                  <a16:creationId xmlns:a16="http://schemas.microsoft.com/office/drawing/2014/main" id="{8427C773-03B3-87BB-ABA9-2652BD1280F3}"/>
                </a:ext>
              </a:extLst>
            </p:cNvPr>
            <p:cNvSpPr txBox="1"/>
            <p:nvPr/>
          </p:nvSpPr>
          <p:spPr>
            <a:xfrm>
              <a:off x="822653" y="5439625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" name="Szövegdoboz 17">
              <a:extLst>
                <a:ext uri="{FF2B5EF4-FFF2-40B4-BE49-F238E27FC236}">
                  <a16:creationId xmlns:a16="http://schemas.microsoft.com/office/drawing/2014/main" id="{896D62F2-82FB-2A27-12A8-0BEA87BB0087}"/>
                </a:ext>
              </a:extLst>
            </p:cNvPr>
            <p:cNvSpPr txBox="1"/>
            <p:nvPr/>
          </p:nvSpPr>
          <p:spPr>
            <a:xfrm>
              <a:off x="7991557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6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Csoportba foglalás 18">
              <a:extLst>
                <a:ext uri="{FF2B5EF4-FFF2-40B4-BE49-F238E27FC236}">
                  <a16:creationId xmlns:a16="http://schemas.microsoft.com/office/drawing/2014/main" id="{0A440FA2-7E56-5B5C-4AC3-90FF35858530}"/>
                </a:ext>
              </a:extLst>
            </p:cNvPr>
            <p:cNvGrpSpPr/>
            <p:nvPr/>
          </p:nvGrpSpPr>
          <p:grpSpPr>
            <a:xfrm>
              <a:off x="1003594" y="4134969"/>
              <a:ext cx="7584306" cy="397563"/>
              <a:chOff x="2315063" y="2383737"/>
              <a:chExt cx="7584306" cy="397563"/>
            </a:xfrm>
          </p:grpSpPr>
          <p:sp>
            <p:nvSpPr>
              <p:cNvPr id="21" name="Ellipszis 2">
                <a:extLst>
                  <a:ext uri="{FF2B5EF4-FFF2-40B4-BE49-F238E27FC236}">
                    <a16:creationId xmlns:a16="http://schemas.microsoft.com/office/drawing/2014/main" id="{2787E4D7-9513-3DE5-AC30-22ABCAEB67B6}"/>
                  </a:ext>
                </a:extLst>
              </p:cNvPr>
              <p:cNvSpPr/>
              <p:nvPr/>
            </p:nvSpPr>
            <p:spPr>
              <a:xfrm>
                <a:off x="2315063" y="2383737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2" name="Ellipszis 3">
                <a:extLst>
                  <a:ext uri="{FF2B5EF4-FFF2-40B4-BE49-F238E27FC236}">
                    <a16:creationId xmlns:a16="http://schemas.microsoft.com/office/drawing/2014/main" id="{68C0CC71-E9C4-043F-8500-9F628B021FB5}"/>
                  </a:ext>
                </a:extLst>
              </p:cNvPr>
              <p:cNvSpPr/>
              <p:nvPr/>
            </p:nvSpPr>
            <p:spPr>
              <a:xfrm>
                <a:off x="9475304" y="2383737"/>
                <a:ext cx="424065" cy="397563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23" name="Egyenes összekötő nyíllal 4">
                <a:extLst>
                  <a:ext uri="{FF2B5EF4-FFF2-40B4-BE49-F238E27FC236}">
                    <a16:creationId xmlns:a16="http://schemas.microsoft.com/office/drawing/2014/main" id="{22FC53D7-7448-C61D-0C34-A779EAC9CD42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2739128" y="2582518"/>
                <a:ext cx="6736176" cy="1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Egyenes összekötő 7">
              <a:extLst>
                <a:ext uri="{FF2B5EF4-FFF2-40B4-BE49-F238E27FC236}">
                  <a16:creationId xmlns:a16="http://schemas.microsoft.com/office/drawing/2014/main" id="{956C52FE-27E9-3ACB-428F-EC215BD0C2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28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zövegdoboz 17">
              <a:extLst>
                <a:ext uri="{FF2B5EF4-FFF2-40B4-BE49-F238E27FC236}">
                  <a16:creationId xmlns:a16="http://schemas.microsoft.com/office/drawing/2014/main" id="{4B71DE1D-DEBA-1A20-8E2B-BC1A24D2F4EF}"/>
                </a:ext>
              </a:extLst>
            </p:cNvPr>
            <p:cNvSpPr txBox="1"/>
            <p:nvPr/>
          </p:nvSpPr>
          <p:spPr>
            <a:xfrm>
              <a:off x="6796738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Egyenes összekötő 7">
              <a:extLst>
                <a:ext uri="{FF2B5EF4-FFF2-40B4-BE49-F238E27FC236}">
                  <a16:creationId xmlns:a16="http://schemas.microsoft.com/office/drawing/2014/main" id="{CDF2ACFF-7767-502B-27C3-A7641E92A71C}"/>
                </a:ext>
              </a:extLst>
            </p:cNvPr>
            <p:cNvCxnSpPr>
              <a:cxnSpLocks/>
            </p:cNvCxnSpPr>
            <p:nvPr/>
          </p:nvCxnSpPr>
          <p:spPr>
            <a:xfrm>
              <a:off x="6006111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zövegdoboz 17">
              <a:extLst>
                <a:ext uri="{FF2B5EF4-FFF2-40B4-BE49-F238E27FC236}">
                  <a16:creationId xmlns:a16="http://schemas.microsoft.com/office/drawing/2014/main" id="{B0507D0B-EFFC-3A47-E744-F407E2C7361E}"/>
                </a:ext>
              </a:extLst>
            </p:cNvPr>
            <p:cNvSpPr txBox="1"/>
            <p:nvPr/>
          </p:nvSpPr>
          <p:spPr>
            <a:xfrm>
              <a:off x="5601921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gyenes összekötő 7">
              <a:extLst>
                <a:ext uri="{FF2B5EF4-FFF2-40B4-BE49-F238E27FC236}">
                  <a16:creationId xmlns:a16="http://schemas.microsoft.com/office/drawing/2014/main" id="{0515916C-8085-3346-0D00-BA24B68A69AE}"/>
                </a:ext>
              </a:extLst>
            </p:cNvPr>
            <p:cNvCxnSpPr>
              <a:cxnSpLocks/>
            </p:cNvCxnSpPr>
            <p:nvPr/>
          </p:nvCxnSpPr>
          <p:spPr>
            <a:xfrm>
              <a:off x="4811294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zövegdoboz 17">
              <a:extLst>
                <a:ext uri="{FF2B5EF4-FFF2-40B4-BE49-F238E27FC236}">
                  <a16:creationId xmlns:a16="http://schemas.microsoft.com/office/drawing/2014/main" id="{ABCDE125-173C-B78A-2725-59E1882F8043}"/>
                </a:ext>
              </a:extLst>
            </p:cNvPr>
            <p:cNvSpPr txBox="1"/>
            <p:nvPr/>
          </p:nvSpPr>
          <p:spPr>
            <a:xfrm>
              <a:off x="4407104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3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Egyenes összekötő 7">
              <a:extLst>
                <a:ext uri="{FF2B5EF4-FFF2-40B4-BE49-F238E27FC236}">
                  <a16:creationId xmlns:a16="http://schemas.microsoft.com/office/drawing/2014/main" id="{4A44ED8E-ACAC-8B71-061C-749204E167EF}"/>
                </a:ext>
              </a:extLst>
            </p:cNvPr>
            <p:cNvCxnSpPr>
              <a:cxnSpLocks/>
            </p:cNvCxnSpPr>
            <p:nvPr/>
          </p:nvCxnSpPr>
          <p:spPr>
            <a:xfrm>
              <a:off x="3616477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3B4CBDD6-A10A-DB72-9A25-2620990FE734}"/>
                </a:ext>
              </a:extLst>
            </p:cNvPr>
            <p:cNvSpPr txBox="1"/>
            <p:nvPr/>
          </p:nvSpPr>
          <p:spPr>
            <a:xfrm>
              <a:off x="3212287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Egyenes összekötő 7">
              <a:extLst>
                <a:ext uri="{FF2B5EF4-FFF2-40B4-BE49-F238E27FC236}">
                  <a16:creationId xmlns:a16="http://schemas.microsoft.com/office/drawing/2014/main" id="{5BFC5E22-79BE-78AD-A39E-4BF61F33BF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660" y="4680000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zövegdoboz 17">
              <a:extLst>
                <a:ext uri="{FF2B5EF4-FFF2-40B4-BE49-F238E27FC236}">
                  <a16:creationId xmlns:a16="http://schemas.microsoft.com/office/drawing/2014/main" id="{EA205315-8500-718E-CA79-0C2AE71ACCD5}"/>
                </a:ext>
              </a:extLst>
            </p:cNvPr>
            <p:cNvSpPr txBox="1"/>
            <p:nvPr/>
          </p:nvSpPr>
          <p:spPr>
            <a:xfrm>
              <a:off x="2017470" y="54000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193D77-52B2-2781-18A3-05C0FDA29BA2}"/>
              </a:ext>
            </a:extLst>
          </p:cNvPr>
          <p:cNvGrpSpPr/>
          <p:nvPr/>
        </p:nvGrpSpPr>
        <p:grpSpPr>
          <a:xfrm>
            <a:off x="822653" y="4242551"/>
            <a:ext cx="7977281" cy="2012542"/>
            <a:chOff x="822653" y="4242551"/>
            <a:chExt cx="7977281" cy="2012542"/>
          </a:xfrm>
        </p:grpSpPr>
        <p:cxnSp>
          <p:nvCxnSpPr>
            <p:cNvPr id="25" name="Egyenes összekötő nyíllal 1">
              <a:extLst>
                <a:ext uri="{FF2B5EF4-FFF2-40B4-BE49-F238E27FC236}">
                  <a16:creationId xmlns:a16="http://schemas.microsoft.com/office/drawing/2014/main" id="{128A4484-6275-8F27-1252-4CD91BE1115A}"/>
                </a:ext>
              </a:extLst>
            </p:cNvPr>
            <p:cNvCxnSpPr>
              <a:cxnSpLocks/>
            </p:cNvCxnSpPr>
            <p:nvPr/>
          </p:nvCxnSpPr>
          <p:spPr>
            <a:xfrm>
              <a:off x="1195747" y="5186637"/>
              <a:ext cx="7200000" cy="0"/>
            </a:xfrm>
            <a:prstGeom prst="straightConnector1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6">
              <a:extLst>
                <a:ext uri="{FF2B5EF4-FFF2-40B4-BE49-F238E27FC236}">
                  <a16:creationId xmlns:a16="http://schemas.microsoft.com/office/drawing/2014/main" id="{B0D25C29-215A-31B2-9DD4-09A030693D0E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43" y="4788537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7">
              <a:extLst>
                <a:ext uri="{FF2B5EF4-FFF2-40B4-BE49-F238E27FC236}">
                  <a16:creationId xmlns:a16="http://schemas.microsoft.com/office/drawing/2014/main" id="{8D674C07-E24D-C93D-51C2-C608BE2D46BD}"/>
                </a:ext>
              </a:extLst>
            </p:cNvPr>
            <p:cNvCxnSpPr>
              <a:cxnSpLocks/>
            </p:cNvCxnSpPr>
            <p:nvPr/>
          </p:nvCxnSpPr>
          <p:spPr>
            <a:xfrm>
              <a:off x="8395747" y="4788537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zövegdoboz 12">
              <a:extLst>
                <a:ext uri="{FF2B5EF4-FFF2-40B4-BE49-F238E27FC236}">
                  <a16:creationId xmlns:a16="http://schemas.microsoft.com/office/drawing/2014/main" id="{9ABB46A2-742D-40AA-3C87-FD8379B97FE3}"/>
                </a:ext>
              </a:extLst>
            </p:cNvPr>
            <p:cNvSpPr txBox="1"/>
            <p:nvPr/>
          </p:nvSpPr>
          <p:spPr>
            <a:xfrm>
              <a:off x="822653" y="5547207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9" name="Szövegdoboz 17">
              <a:extLst>
                <a:ext uri="{FF2B5EF4-FFF2-40B4-BE49-F238E27FC236}">
                  <a16:creationId xmlns:a16="http://schemas.microsoft.com/office/drawing/2014/main" id="{FD4C9107-DE23-E888-D6F0-58CE8E9A0502}"/>
                </a:ext>
              </a:extLst>
            </p:cNvPr>
            <p:cNvSpPr txBox="1"/>
            <p:nvPr/>
          </p:nvSpPr>
          <p:spPr>
            <a:xfrm>
              <a:off x="7991557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11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Csoportba foglalás 18">
              <a:extLst>
                <a:ext uri="{FF2B5EF4-FFF2-40B4-BE49-F238E27FC236}">
                  <a16:creationId xmlns:a16="http://schemas.microsoft.com/office/drawing/2014/main" id="{2AE71457-32F5-FB93-3835-0B6D0012A25F}"/>
                </a:ext>
              </a:extLst>
            </p:cNvPr>
            <p:cNvGrpSpPr/>
            <p:nvPr/>
          </p:nvGrpSpPr>
          <p:grpSpPr>
            <a:xfrm>
              <a:off x="1003594" y="4242551"/>
              <a:ext cx="7584306" cy="397563"/>
              <a:chOff x="2315063" y="2383737"/>
              <a:chExt cx="7584306" cy="397563"/>
            </a:xfrm>
          </p:grpSpPr>
          <p:sp>
            <p:nvSpPr>
              <p:cNvPr id="41" name="Ellipszis 2">
                <a:extLst>
                  <a:ext uri="{FF2B5EF4-FFF2-40B4-BE49-F238E27FC236}">
                    <a16:creationId xmlns:a16="http://schemas.microsoft.com/office/drawing/2014/main" id="{016089C4-A600-7936-E56C-7FBB570123A9}"/>
                  </a:ext>
                </a:extLst>
              </p:cNvPr>
              <p:cNvSpPr/>
              <p:nvPr/>
            </p:nvSpPr>
            <p:spPr>
              <a:xfrm>
                <a:off x="2315063" y="2383737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2" name="Ellipszis 3">
                <a:extLst>
                  <a:ext uri="{FF2B5EF4-FFF2-40B4-BE49-F238E27FC236}">
                    <a16:creationId xmlns:a16="http://schemas.microsoft.com/office/drawing/2014/main" id="{5B694438-5316-E0A0-40AE-98AFFF54E873}"/>
                  </a:ext>
                </a:extLst>
              </p:cNvPr>
              <p:cNvSpPr/>
              <p:nvPr/>
            </p:nvSpPr>
            <p:spPr>
              <a:xfrm>
                <a:off x="9475304" y="2383737"/>
                <a:ext cx="424065" cy="397563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43" name="Egyenes összekötő nyíllal 4">
                <a:extLst>
                  <a:ext uri="{FF2B5EF4-FFF2-40B4-BE49-F238E27FC236}">
                    <a16:creationId xmlns:a16="http://schemas.microsoft.com/office/drawing/2014/main" id="{4ED18CF6-2C83-6214-51D4-8CE53F5908AB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2739128" y="2582518"/>
                <a:ext cx="6736176" cy="1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Egyenes összekötő 7">
              <a:extLst>
                <a:ext uri="{FF2B5EF4-FFF2-40B4-BE49-F238E27FC236}">
                  <a16:creationId xmlns:a16="http://schemas.microsoft.com/office/drawing/2014/main" id="{BCF21DB9-B415-98C3-76E8-D00EA3DA4922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26" y="4827207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zövegdoboz 17">
              <a:extLst>
                <a:ext uri="{FF2B5EF4-FFF2-40B4-BE49-F238E27FC236}">
                  <a16:creationId xmlns:a16="http://schemas.microsoft.com/office/drawing/2014/main" id="{4B8D0AF6-85CB-08B7-25CA-905E04EE65BA}"/>
                </a:ext>
              </a:extLst>
            </p:cNvPr>
            <p:cNvSpPr txBox="1"/>
            <p:nvPr/>
          </p:nvSpPr>
          <p:spPr>
            <a:xfrm>
              <a:off x="6796738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10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Egyenes összekötő 7">
              <a:extLst>
                <a:ext uri="{FF2B5EF4-FFF2-40B4-BE49-F238E27FC236}">
                  <a16:creationId xmlns:a16="http://schemas.microsoft.com/office/drawing/2014/main" id="{F7C5F428-F050-3E19-9117-E0C3679DE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06111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Szövegdoboz 17">
              <a:extLst>
                <a:ext uri="{FF2B5EF4-FFF2-40B4-BE49-F238E27FC236}">
                  <a16:creationId xmlns:a16="http://schemas.microsoft.com/office/drawing/2014/main" id="{3D0A7F7E-DE22-6283-AA13-74196F2ECBF7}"/>
                </a:ext>
              </a:extLst>
            </p:cNvPr>
            <p:cNvSpPr txBox="1"/>
            <p:nvPr/>
          </p:nvSpPr>
          <p:spPr>
            <a:xfrm>
              <a:off x="5601921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9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Egyenes összekötő 7">
              <a:extLst>
                <a:ext uri="{FF2B5EF4-FFF2-40B4-BE49-F238E27FC236}">
                  <a16:creationId xmlns:a16="http://schemas.microsoft.com/office/drawing/2014/main" id="{65C21CED-CC79-0B34-10B2-0A673AA6CDE6}"/>
                </a:ext>
              </a:extLst>
            </p:cNvPr>
            <p:cNvCxnSpPr>
              <a:cxnSpLocks/>
            </p:cNvCxnSpPr>
            <p:nvPr/>
          </p:nvCxnSpPr>
          <p:spPr>
            <a:xfrm>
              <a:off x="4811294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Szövegdoboz 17">
              <a:extLst>
                <a:ext uri="{FF2B5EF4-FFF2-40B4-BE49-F238E27FC236}">
                  <a16:creationId xmlns:a16="http://schemas.microsoft.com/office/drawing/2014/main" id="{C4A2353D-A386-9128-DAF9-D769ACA9C891}"/>
                </a:ext>
              </a:extLst>
            </p:cNvPr>
            <p:cNvSpPr txBox="1"/>
            <p:nvPr/>
          </p:nvSpPr>
          <p:spPr>
            <a:xfrm>
              <a:off x="4407104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8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Egyenes összekötő 7">
              <a:extLst>
                <a:ext uri="{FF2B5EF4-FFF2-40B4-BE49-F238E27FC236}">
                  <a16:creationId xmlns:a16="http://schemas.microsoft.com/office/drawing/2014/main" id="{F76928B6-6ADD-D843-8B91-9DDE1AD438E1}"/>
                </a:ext>
              </a:extLst>
            </p:cNvPr>
            <p:cNvCxnSpPr>
              <a:cxnSpLocks/>
            </p:cNvCxnSpPr>
            <p:nvPr/>
          </p:nvCxnSpPr>
          <p:spPr>
            <a:xfrm>
              <a:off x="3616477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zövegdoboz 17">
              <a:extLst>
                <a:ext uri="{FF2B5EF4-FFF2-40B4-BE49-F238E27FC236}">
                  <a16:creationId xmlns:a16="http://schemas.microsoft.com/office/drawing/2014/main" id="{122683B4-E5FC-653C-8BFA-1C1EE711792E}"/>
                </a:ext>
              </a:extLst>
            </p:cNvPr>
            <p:cNvSpPr txBox="1"/>
            <p:nvPr/>
          </p:nvSpPr>
          <p:spPr>
            <a:xfrm>
              <a:off x="3212287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Egyenes összekötő 7">
              <a:extLst>
                <a:ext uri="{FF2B5EF4-FFF2-40B4-BE49-F238E27FC236}">
                  <a16:creationId xmlns:a16="http://schemas.microsoft.com/office/drawing/2014/main" id="{615CED00-81F5-7D62-FCC1-8780ABC15BB7}"/>
                </a:ext>
              </a:extLst>
            </p:cNvPr>
            <p:cNvCxnSpPr>
              <a:cxnSpLocks/>
            </p:cNvCxnSpPr>
            <p:nvPr/>
          </p:nvCxnSpPr>
          <p:spPr>
            <a:xfrm>
              <a:off x="2421660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zövegdoboz 17">
              <a:extLst>
                <a:ext uri="{FF2B5EF4-FFF2-40B4-BE49-F238E27FC236}">
                  <a16:creationId xmlns:a16="http://schemas.microsoft.com/office/drawing/2014/main" id="{D79491D3-F76E-BDD4-5F67-BFB254776751}"/>
                </a:ext>
              </a:extLst>
            </p:cNvPr>
            <p:cNvSpPr txBox="1"/>
            <p:nvPr/>
          </p:nvSpPr>
          <p:spPr>
            <a:xfrm>
              <a:off x="2017470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6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A20029-D6C8-8C34-B8F6-AD26F092307C}"/>
                  </a:ext>
                </a:extLst>
              </p:cNvPr>
              <p:cNvSpPr txBox="1"/>
              <p:nvPr/>
            </p:nvSpPr>
            <p:spPr>
              <a:xfrm>
                <a:off x="9201923" y="3429000"/>
                <a:ext cx="23699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7B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GB" sz="4000" b="0" i="1" smtClean="0">
                          <a:solidFill>
                            <a:srgbClr val="FF7B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5</m:t>
                      </m:r>
                    </m:oMath>
                  </m:oMathPara>
                </a14:m>
                <a:endParaRPr lang="en-GB" sz="4000" dirty="0">
                  <a:solidFill>
                    <a:srgbClr val="FF7B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A20029-D6C8-8C34-B8F6-AD26F0923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23" y="3429000"/>
                <a:ext cx="236999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7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1CBA25B-5E4C-B5A9-A692-CCBCA2F1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disregarding</a:t>
            </a:r>
            <a:br>
              <a:rPr lang="hu-HU" dirty="0"/>
            </a:br>
            <a:r>
              <a:rPr lang="hu-HU" dirty="0"/>
              <a:t>non-</a:t>
            </a:r>
            <a:r>
              <a:rPr lang="hu-HU" dirty="0" err="1"/>
              <a:t>integers</a:t>
            </a: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AAB729D-5A1A-6787-8A50-E6FF66852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59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EFC718-5244-4450-2A4C-00671949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step</a:t>
            </a:r>
            <a:r>
              <a:rPr lang="hu-HU" dirty="0"/>
              <a:t> 3: </a:t>
            </a:r>
            <a:r>
              <a:rPr lang="hu-HU" dirty="0" err="1"/>
              <a:t>disregarding</a:t>
            </a:r>
            <a:r>
              <a:rPr lang="hu-HU" dirty="0"/>
              <a:t> non-</a:t>
            </a:r>
            <a:r>
              <a:rPr lang="hu-HU" dirty="0" err="1"/>
              <a:t>integers</a:t>
            </a:r>
            <a:endParaRPr lang="hu-H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71E62-CDB7-95FB-FA95-302A0067991E}"/>
              </a:ext>
            </a:extLst>
          </p:cNvPr>
          <p:cNvGrpSpPr/>
          <p:nvPr/>
        </p:nvGrpSpPr>
        <p:grpSpPr>
          <a:xfrm>
            <a:off x="838200" y="1854192"/>
            <a:ext cx="7977281" cy="2012542"/>
            <a:chOff x="822653" y="4242551"/>
            <a:chExt cx="7977281" cy="2012542"/>
          </a:xfrm>
        </p:grpSpPr>
        <p:cxnSp>
          <p:nvCxnSpPr>
            <p:cNvPr id="5" name="Egyenes összekötő nyíllal 1">
              <a:extLst>
                <a:ext uri="{FF2B5EF4-FFF2-40B4-BE49-F238E27FC236}">
                  <a16:creationId xmlns:a16="http://schemas.microsoft.com/office/drawing/2014/main" id="{AE75CB76-5BAD-AD51-F4D8-1A19E5A37426}"/>
                </a:ext>
              </a:extLst>
            </p:cNvPr>
            <p:cNvCxnSpPr>
              <a:cxnSpLocks/>
            </p:cNvCxnSpPr>
            <p:nvPr/>
          </p:nvCxnSpPr>
          <p:spPr>
            <a:xfrm>
              <a:off x="1195747" y="5186637"/>
              <a:ext cx="7200000" cy="0"/>
            </a:xfrm>
            <a:prstGeom prst="straightConnector1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gyenes összekötő 6">
              <a:extLst>
                <a:ext uri="{FF2B5EF4-FFF2-40B4-BE49-F238E27FC236}">
                  <a16:creationId xmlns:a16="http://schemas.microsoft.com/office/drawing/2014/main" id="{05D9F8EC-5276-5825-4D72-E69D49DB3421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43" y="4788537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gyenes összekötő 7">
              <a:extLst>
                <a:ext uri="{FF2B5EF4-FFF2-40B4-BE49-F238E27FC236}">
                  <a16:creationId xmlns:a16="http://schemas.microsoft.com/office/drawing/2014/main" id="{8A776DB5-2E11-F8C4-AEB1-4EB7B2667793}"/>
                </a:ext>
              </a:extLst>
            </p:cNvPr>
            <p:cNvCxnSpPr>
              <a:cxnSpLocks/>
            </p:cNvCxnSpPr>
            <p:nvPr/>
          </p:nvCxnSpPr>
          <p:spPr>
            <a:xfrm>
              <a:off x="8395747" y="4788537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zövegdoboz 12">
              <a:extLst>
                <a:ext uri="{FF2B5EF4-FFF2-40B4-BE49-F238E27FC236}">
                  <a16:creationId xmlns:a16="http://schemas.microsoft.com/office/drawing/2014/main" id="{C98FC001-AFAF-C714-B67E-6A15380F5170}"/>
                </a:ext>
              </a:extLst>
            </p:cNvPr>
            <p:cNvSpPr txBox="1"/>
            <p:nvPr/>
          </p:nvSpPr>
          <p:spPr>
            <a:xfrm>
              <a:off x="822653" y="5547207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9" name="Szövegdoboz 17">
              <a:extLst>
                <a:ext uri="{FF2B5EF4-FFF2-40B4-BE49-F238E27FC236}">
                  <a16:creationId xmlns:a16="http://schemas.microsoft.com/office/drawing/2014/main" id="{E898F59B-AD77-1E34-9D60-BFE26E4239E3}"/>
                </a:ext>
              </a:extLst>
            </p:cNvPr>
            <p:cNvSpPr txBox="1"/>
            <p:nvPr/>
          </p:nvSpPr>
          <p:spPr>
            <a:xfrm>
              <a:off x="7991557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11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Csoportba foglalás 18">
              <a:extLst>
                <a:ext uri="{FF2B5EF4-FFF2-40B4-BE49-F238E27FC236}">
                  <a16:creationId xmlns:a16="http://schemas.microsoft.com/office/drawing/2014/main" id="{9C00EF42-CF57-6F31-3597-6578D4608883}"/>
                </a:ext>
              </a:extLst>
            </p:cNvPr>
            <p:cNvGrpSpPr/>
            <p:nvPr/>
          </p:nvGrpSpPr>
          <p:grpSpPr>
            <a:xfrm>
              <a:off x="1003594" y="4242551"/>
              <a:ext cx="7584306" cy="397563"/>
              <a:chOff x="2315063" y="2383737"/>
              <a:chExt cx="7584306" cy="397563"/>
            </a:xfrm>
          </p:grpSpPr>
          <p:sp>
            <p:nvSpPr>
              <p:cNvPr id="21" name="Ellipszis 2">
                <a:extLst>
                  <a:ext uri="{FF2B5EF4-FFF2-40B4-BE49-F238E27FC236}">
                    <a16:creationId xmlns:a16="http://schemas.microsoft.com/office/drawing/2014/main" id="{7383210A-3783-8178-35BB-67B6398B27D7}"/>
                  </a:ext>
                </a:extLst>
              </p:cNvPr>
              <p:cNvSpPr/>
              <p:nvPr/>
            </p:nvSpPr>
            <p:spPr>
              <a:xfrm>
                <a:off x="2315063" y="2383737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22" name="Ellipszis 3">
                <a:extLst>
                  <a:ext uri="{FF2B5EF4-FFF2-40B4-BE49-F238E27FC236}">
                    <a16:creationId xmlns:a16="http://schemas.microsoft.com/office/drawing/2014/main" id="{EA07AE99-F5CD-E37F-47F9-2F97E17C287E}"/>
                  </a:ext>
                </a:extLst>
              </p:cNvPr>
              <p:cNvSpPr/>
              <p:nvPr/>
            </p:nvSpPr>
            <p:spPr>
              <a:xfrm>
                <a:off x="9475304" y="2383737"/>
                <a:ext cx="424065" cy="397563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cxnSp>
            <p:nvCxnSpPr>
              <p:cNvPr id="23" name="Egyenes összekötő nyíllal 4">
                <a:extLst>
                  <a:ext uri="{FF2B5EF4-FFF2-40B4-BE49-F238E27FC236}">
                    <a16:creationId xmlns:a16="http://schemas.microsoft.com/office/drawing/2014/main" id="{AA64C04F-4748-D0FB-3917-1F1E24D6B727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>
                <a:off x="2739128" y="2582518"/>
                <a:ext cx="6736176" cy="1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Egyenes összekötő 7">
              <a:extLst>
                <a:ext uri="{FF2B5EF4-FFF2-40B4-BE49-F238E27FC236}">
                  <a16:creationId xmlns:a16="http://schemas.microsoft.com/office/drawing/2014/main" id="{8E53D878-9D46-2259-E870-9C4AE3B6F047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26" y="4827207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zövegdoboz 17">
              <a:extLst>
                <a:ext uri="{FF2B5EF4-FFF2-40B4-BE49-F238E27FC236}">
                  <a16:creationId xmlns:a16="http://schemas.microsoft.com/office/drawing/2014/main" id="{54704FD6-F30B-7ED3-462C-9F4E27E3A8D3}"/>
                </a:ext>
              </a:extLst>
            </p:cNvPr>
            <p:cNvSpPr txBox="1"/>
            <p:nvPr/>
          </p:nvSpPr>
          <p:spPr>
            <a:xfrm>
              <a:off x="6796738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10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Egyenes összekötő 7">
              <a:extLst>
                <a:ext uri="{FF2B5EF4-FFF2-40B4-BE49-F238E27FC236}">
                  <a16:creationId xmlns:a16="http://schemas.microsoft.com/office/drawing/2014/main" id="{69C49054-23C8-6F46-2F59-A644D7225038}"/>
                </a:ext>
              </a:extLst>
            </p:cNvPr>
            <p:cNvCxnSpPr>
              <a:cxnSpLocks/>
            </p:cNvCxnSpPr>
            <p:nvPr/>
          </p:nvCxnSpPr>
          <p:spPr>
            <a:xfrm>
              <a:off x="6006111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zövegdoboz 17">
              <a:extLst>
                <a:ext uri="{FF2B5EF4-FFF2-40B4-BE49-F238E27FC236}">
                  <a16:creationId xmlns:a16="http://schemas.microsoft.com/office/drawing/2014/main" id="{F98F568D-0F70-7881-25CE-4BEC64F2A8BE}"/>
                </a:ext>
              </a:extLst>
            </p:cNvPr>
            <p:cNvSpPr txBox="1"/>
            <p:nvPr/>
          </p:nvSpPr>
          <p:spPr>
            <a:xfrm>
              <a:off x="5601921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9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Egyenes összekötő 7">
              <a:extLst>
                <a:ext uri="{FF2B5EF4-FFF2-40B4-BE49-F238E27FC236}">
                  <a16:creationId xmlns:a16="http://schemas.microsoft.com/office/drawing/2014/main" id="{577EF70F-F3A9-B18C-916F-05EE1C834359}"/>
                </a:ext>
              </a:extLst>
            </p:cNvPr>
            <p:cNvCxnSpPr>
              <a:cxnSpLocks/>
            </p:cNvCxnSpPr>
            <p:nvPr/>
          </p:nvCxnSpPr>
          <p:spPr>
            <a:xfrm>
              <a:off x="4811294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zövegdoboz 17">
              <a:extLst>
                <a:ext uri="{FF2B5EF4-FFF2-40B4-BE49-F238E27FC236}">
                  <a16:creationId xmlns:a16="http://schemas.microsoft.com/office/drawing/2014/main" id="{91127C3E-4963-026A-6AC9-BD09B5C7004E}"/>
                </a:ext>
              </a:extLst>
            </p:cNvPr>
            <p:cNvSpPr txBox="1"/>
            <p:nvPr/>
          </p:nvSpPr>
          <p:spPr>
            <a:xfrm>
              <a:off x="4407104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8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Egyenes összekötő 7">
              <a:extLst>
                <a:ext uri="{FF2B5EF4-FFF2-40B4-BE49-F238E27FC236}">
                  <a16:creationId xmlns:a16="http://schemas.microsoft.com/office/drawing/2014/main" id="{115E88D2-C63E-4A19-7F10-CE585C5D7FD8}"/>
                </a:ext>
              </a:extLst>
            </p:cNvPr>
            <p:cNvCxnSpPr>
              <a:cxnSpLocks/>
            </p:cNvCxnSpPr>
            <p:nvPr/>
          </p:nvCxnSpPr>
          <p:spPr>
            <a:xfrm>
              <a:off x="3616477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2A92ACF7-2CA2-F649-50E5-5B572E0CE563}"/>
                </a:ext>
              </a:extLst>
            </p:cNvPr>
            <p:cNvSpPr txBox="1"/>
            <p:nvPr/>
          </p:nvSpPr>
          <p:spPr>
            <a:xfrm>
              <a:off x="3212287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Egyenes összekötő 7">
              <a:extLst>
                <a:ext uri="{FF2B5EF4-FFF2-40B4-BE49-F238E27FC236}">
                  <a16:creationId xmlns:a16="http://schemas.microsoft.com/office/drawing/2014/main" id="{73F8FCFC-C22D-9E57-C234-B0F3DB208626}"/>
                </a:ext>
              </a:extLst>
            </p:cNvPr>
            <p:cNvCxnSpPr>
              <a:cxnSpLocks/>
            </p:cNvCxnSpPr>
            <p:nvPr/>
          </p:nvCxnSpPr>
          <p:spPr>
            <a:xfrm>
              <a:off x="2421660" y="4787582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zövegdoboz 17">
              <a:extLst>
                <a:ext uri="{FF2B5EF4-FFF2-40B4-BE49-F238E27FC236}">
                  <a16:creationId xmlns:a16="http://schemas.microsoft.com/office/drawing/2014/main" id="{50427DE5-67BE-E27B-1C77-76FB2C9A2B20}"/>
                </a:ext>
              </a:extLst>
            </p:cNvPr>
            <p:cNvSpPr txBox="1"/>
            <p:nvPr/>
          </p:nvSpPr>
          <p:spPr>
            <a:xfrm>
              <a:off x="2017470" y="5507582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6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785874-E1E4-7422-31E3-75C5A611546C}"/>
              </a:ext>
            </a:extLst>
          </p:cNvPr>
          <p:cNvGrpSpPr/>
          <p:nvPr/>
        </p:nvGrpSpPr>
        <p:grpSpPr>
          <a:xfrm>
            <a:off x="822653" y="4586400"/>
            <a:ext cx="7977281" cy="1975086"/>
            <a:chOff x="822653" y="4586400"/>
            <a:chExt cx="7977281" cy="1975086"/>
          </a:xfrm>
        </p:grpSpPr>
        <p:cxnSp>
          <p:nvCxnSpPr>
            <p:cNvPr id="25" name="Egyenes összekötő nyíllal 1">
              <a:extLst>
                <a:ext uri="{FF2B5EF4-FFF2-40B4-BE49-F238E27FC236}">
                  <a16:creationId xmlns:a16="http://schemas.microsoft.com/office/drawing/2014/main" id="{705FF9D8-8C1E-62B7-4AC2-62301B855B08}"/>
                </a:ext>
              </a:extLst>
            </p:cNvPr>
            <p:cNvCxnSpPr>
              <a:cxnSpLocks/>
            </p:cNvCxnSpPr>
            <p:nvPr/>
          </p:nvCxnSpPr>
          <p:spPr>
            <a:xfrm>
              <a:off x="1195747" y="5531469"/>
              <a:ext cx="7200000" cy="0"/>
            </a:xfrm>
            <a:prstGeom prst="straightConnector1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6">
              <a:extLst>
                <a:ext uri="{FF2B5EF4-FFF2-40B4-BE49-F238E27FC236}">
                  <a16:creationId xmlns:a16="http://schemas.microsoft.com/office/drawing/2014/main" id="{054055FC-3D81-48E5-ADB2-B8C125F582E5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43" y="5133369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7">
              <a:extLst>
                <a:ext uri="{FF2B5EF4-FFF2-40B4-BE49-F238E27FC236}">
                  <a16:creationId xmlns:a16="http://schemas.microsoft.com/office/drawing/2014/main" id="{45D54E6C-80BE-BD98-4E77-911A69AA402F}"/>
                </a:ext>
              </a:extLst>
            </p:cNvPr>
            <p:cNvCxnSpPr>
              <a:cxnSpLocks/>
            </p:cNvCxnSpPr>
            <p:nvPr/>
          </p:nvCxnSpPr>
          <p:spPr>
            <a:xfrm>
              <a:off x="8395747" y="5133369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zövegdoboz 12">
              <a:extLst>
                <a:ext uri="{FF2B5EF4-FFF2-40B4-BE49-F238E27FC236}">
                  <a16:creationId xmlns:a16="http://schemas.microsoft.com/office/drawing/2014/main" id="{D8C40897-2053-8CAA-3DBD-5A8CE5CF57BE}"/>
                </a:ext>
              </a:extLst>
            </p:cNvPr>
            <p:cNvSpPr txBox="1"/>
            <p:nvPr/>
          </p:nvSpPr>
          <p:spPr>
            <a:xfrm>
              <a:off x="822653" y="5853600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9" name="Szövegdoboz 17">
              <a:extLst>
                <a:ext uri="{FF2B5EF4-FFF2-40B4-BE49-F238E27FC236}">
                  <a16:creationId xmlns:a16="http://schemas.microsoft.com/office/drawing/2014/main" id="{0D06BF75-F521-C25A-353E-FA6D345E8514}"/>
                </a:ext>
              </a:extLst>
            </p:cNvPr>
            <p:cNvSpPr txBox="1"/>
            <p:nvPr/>
          </p:nvSpPr>
          <p:spPr>
            <a:xfrm>
              <a:off x="7991557" y="5852414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11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Egyenes összekötő 7">
              <a:extLst>
                <a:ext uri="{FF2B5EF4-FFF2-40B4-BE49-F238E27FC236}">
                  <a16:creationId xmlns:a16="http://schemas.microsoft.com/office/drawing/2014/main" id="{F68E37D7-F206-CDEE-95DD-8E70BC74A78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26" y="5172039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zövegdoboz 17">
              <a:extLst>
                <a:ext uri="{FF2B5EF4-FFF2-40B4-BE49-F238E27FC236}">
                  <a16:creationId xmlns:a16="http://schemas.microsoft.com/office/drawing/2014/main" id="{816028F1-02ED-51CC-2F9F-E6138102C36E}"/>
                </a:ext>
              </a:extLst>
            </p:cNvPr>
            <p:cNvSpPr txBox="1"/>
            <p:nvPr/>
          </p:nvSpPr>
          <p:spPr>
            <a:xfrm>
              <a:off x="6796738" y="5852414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10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Egyenes összekötő 7">
              <a:extLst>
                <a:ext uri="{FF2B5EF4-FFF2-40B4-BE49-F238E27FC236}">
                  <a16:creationId xmlns:a16="http://schemas.microsoft.com/office/drawing/2014/main" id="{7A30426E-7D54-1287-3F79-490ABF064EB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111" y="5132414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Szövegdoboz 17">
              <a:extLst>
                <a:ext uri="{FF2B5EF4-FFF2-40B4-BE49-F238E27FC236}">
                  <a16:creationId xmlns:a16="http://schemas.microsoft.com/office/drawing/2014/main" id="{E4EE8D40-4180-8931-C9F7-65B0EBB436DA}"/>
                </a:ext>
              </a:extLst>
            </p:cNvPr>
            <p:cNvSpPr txBox="1"/>
            <p:nvPr/>
          </p:nvSpPr>
          <p:spPr>
            <a:xfrm>
              <a:off x="5601921" y="5852414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9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Egyenes összekötő 7">
              <a:extLst>
                <a:ext uri="{FF2B5EF4-FFF2-40B4-BE49-F238E27FC236}">
                  <a16:creationId xmlns:a16="http://schemas.microsoft.com/office/drawing/2014/main" id="{8C69F483-EC07-57EC-534D-F8524AA38DCD}"/>
                </a:ext>
              </a:extLst>
            </p:cNvPr>
            <p:cNvCxnSpPr>
              <a:cxnSpLocks/>
            </p:cNvCxnSpPr>
            <p:nvPr/>
          </p:nvCxnSpPr>
          <p:spPr>
            <a:xfrm>
              <a:off x="4811294" y="5132414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Szövegdoboz 17">
              <a:extLst>
                <a:ext uri="{FF2B5EF4-FFF2-40B4-BE49-F238E27FC236}">
                  <a16:creationId xmlns:a16="http://schemas.microsoft.com/office/drawing/2014/main" id="{81D3B64A-D349-D740-19BC-BB7280C9AC4F}"/>
                </a:ext>
              </a:extLst>
            </p:cNvPr>
            <p:cNvSpPr txBox="1"/>
            <p:nvPr/>
          </p:nvSpPr>
          <p:spPr>
            <a:xfrm>
              <a:off x="4407104" y="5852414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8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Egyenes összekötő 7">
              <a:extLst>
                <a:ext uri="{FF2B5EF4-FFF2-40B4-BE49-F238E27FC236}">
                  <a16:creationId xmlns:a16="http://schemas.microsoft.com/office/drawing/2014/main" id="{19417FF5-92A4-803B-ED9F-0C179E93534A}"/>
                </a:ext>
              </a:extLst>
            </p:cNvPr>
            <p:cNvCxnSpPr>
              <a:cxnSpLocks/>
            </p:cNvCxnSpPr>
            <p:nvPr/>
          </p:nvCxnSpPr>
          <p:spPr>
            <a:xfrm>
              <a:off x="3616477" y="5132414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zövegdoboz 17">
              <a:extLst>
                <a:ext uri="{FF2B5EF4-FFF2-40B4-BE49-F238E27FC236}">
                  <a16:creationId xmlns:a16="http://schemas.microsoft.com/office/drawing/2014/main" id="{9AE80891-321C-EFC1-054C-9AD28AB03582}"/>
                </a:ext>
              </a:extLst>
            </p:cNvPr>
            <p:cNvSpPr txBox="1"/>
            <p:nvPr/>
          </p:nvSpPr>
          <p:spPr>
            <a:xfrm>
              <a:off x="3212287" y="5852414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Egyenes összekötő 7">
              <a:extLst>
                <a:ext uri="{FF2B5EF4-FFF2-40B4-BE49-F238E27FC236}">
                  <a16:creationId xmlns:a16="http://schemas.microsoft.com/office/drawing/2014/main" id="{9E076A86-66B3-CD35-3E16-E42C61020D27}"/>
                </a:ext>
              </a:extLst>
            </p:cNvPr>
            <p:cNvCxnSpPr>
              <a:cxnSpLocks/>
            </p:cNvCxnSpPr>
            <p:nvPr/>
          </p:nvCxnSpPr>
          <p:spPr>
            <a:xfrm>
              <a:off x="2421660" y="5132414"/>
              <a:ext cx="0" cy="72000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zövegdoboz 17">
              <a:extLst>
                <a:ext uri="{FF2B5EF4-FFF2-40B4-BE49-F238E27FC236}">
                  <a16:creationId xmlns:a16="http://schemas.microsoft.com/office/drawing/2014/main" id="{F519846C-37E3-5367-2CA9-7866C57A2C73}"/>
                </a:ext>
              </a:extLst>
            </p:cNvPr>
            <p:cNvSpPr txBox="1"/>
            <p:nvPr/>
          </p:nvSpPr>
          <p:spPr>
            <a:xfrm>
              <a:off x="2017470" y="5852414"/>
              <a:ext cx="808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6</a:t>
              </a:r>
              <a:endParaRPr lang="hu-HU" sz="40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5B01008-B1D9-37C7-3D87-72E748964336}"/>
                </a:ext>
              </a:extLst>
            </p:cNvPr>
            <p:cNvGrpSpPr/>
            <p:nvPr/>
          </p:nvGrpSpPr>
          <p:grpSpPr>
            <a:xfrm>
              <a:off x="1003594" y="4586400"/>
              <a:ext cx="7584306" cy="397563"/>
              <a:chOff x="1003594" y="4586400"/>
              <a:chExt cx="7584306" cy="397563"/>
            </a:xfrm>
          </p:grpSpPr>
          <p:sp>
            <p:nvSpPr>
              <p:cNvPr id="41" name="Ellipszis 2">
                <a:extLst>
                  <a:ext uri="{FF2B5EF4-FFF2-40B4-BE49-F238E27FC236}">
                    <a16:creationId xmlns:a16="http://schemas.microsoft.com/office/drawing/2014/main" id="{D28A4389-2BC6-ACE7-8AF6-87D6475C3F85}"/>
                  </a:ext>
                </a:extLst>
              </p:cNvPr>
              <p:cNvSpPr/>
              <p:nvPr/>
            </p:nvSpPr>
            <p:spPr>
              <a:xfrm>
                <a:off x="1003594" y="4586400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2" name="Ellipszis 3">
                <a:extLst>
                  <a:ext uri="{FF2B5EF4-FFF2-40B4-BE49-F238E27FC236}">
                    <a16:creationId xmlns:a16="http://schemas.microsoft.com/office/drawing/2014/main" id="{D532A028-C251-9F6E-5766-890A86C9798E}"/>
                  </a:ext>
                </a:extLst>
              </p:cNvPr>
              <p:cNvSpPr/>
              <p:nvPr/>
            </p:nvSpPr>
            <p:spPr>
              <a:xfrm>
                <a:off x="8163835" y="4586400"/>
                <a:ext cx="424065" cy="397563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4" name="Ellipszis 2">
                <a:extLst>
                  <a:ext uri="{FF2B5EF4-FFF2-40B4-BE49-F238E27FC236}">
                    <a16:creationId xmlns:a16="http://schemas.microsoft.com/office/drawing/2014/main" id="{CA08F8D8-EFD3-3387-9EB9-319C352F9A71}"/>
                  </a:ext>
                </a:extLst>
              </p:cNvPr>
              <p:cNvSpPr/>
              <p:nvPr/>
            </p:nvSpPr>
            <p:spPr>
              <a:xfrm>
                <a:off x="2196967" y="4586400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5" name="Ellipszis 2">
                <a:extLst>
                  <a:ext uri="{FF2B5EF4-FFF2-40B4-BE49-F238E27FC236}">
                    <a16:creationId xmlns:a16="http://schemas.microsoft.com/office/drawing/2014/main" id="{AA2C039B-858A-381B-9AEE-CC4E3C6AD62C}"/>
                  </a:ext>
                </a:extLst>
              </p:cNvPr>
              <p:cNvSpPr/>
              <p:nvPr/>
            </p:nvSpPr>
            <p:spPr>
              <a:xfrm>
                <a:off x="3390340" y="4586400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6" name="Ellipszis 2">
                <a:extLst>
                  <a:ext uri="{FF2B5EF4-FFF2-40B4-BE49-F238E27FC236}">
                    <a16:creationId xmlns:a16="http://schemas.microsoft.com/office/drawing/2014/main" id="{A0C07F5E-1451-BC6B-4152-12E7CFAEB9CD}"/>
                  </a:ext>
                </a:extLst>
              </p:cNvPr>
              <p:cNvSpPr/>
              <p:nvPr/>
            </p:nvSpPr>
            <p:spPr>
              <a:xfrm>
                <a:off x="4583713" y="4586400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7" name="Ellipszis 2">
                <a:extLst>
                  <a:ext uri="{FF2B5EF4-FFF2-40B4-BE49-F238E27FC236}">
                    <a16:creationId xmlns:a16="http://schemas.microsoft.com/office/drawing/2014/main" id="{D89DC93D-7049-8840-7921-796CCC7D7366}"/>
                  </a:ext>
                </a:extLst>
              </p:cNvPr>
              <p:cNvSpPr/>
              <p:nvPr/>
            </p:nvSpPr>
            <p:spPr>
              <a:xfrm>
                <a:off x="5777087" y="4586400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48" name="Ellipszis 2">
                <a:extLst>
                  <a:ext uri="{FF2B5EF4-FFF2-40B4-BE49-F238E27FC236}">
                    <a16:creationId xmlns:a16="http://schemas.microsoft.com/office/drawing/2014/main" id="{9DF20C20-D4F7-83F5-21FA-EF65CF6341D5}"/>
                  </a:ext>
                </a:extLst>
              </p:cNvPr>
              <p:cNvSpPr/>
              <p:nvPr/>
            </p:nvSpPr>
            <p:spPr>
              <a:xfrm>
                <a:off x="6970461" y="4586400"/>
                <a:ext cx="424065" cy="39756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1A6CA4C-1514-D991-C10C-75B674948835}"/>
              </a:ext>
            </a:extLst>
          </p:cNvPr>
          <p:cNvSpPr txBox="1"/>
          <p:nvPr/>
        </p:nvSpPr>
        <p:spPr>
          <a:xfrm>
            <a:off x="8799934" y="3720411"/>
            <a:ext cx="2369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FF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418378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7C5E0-E529-BCEE-9932-8347DEDC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" b="2953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98C6A-EC93-7408-7F29-7CAFA1C7B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8" r="18838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39373C1-6B97-3830-DF6F-A3C552F1E231}"/>
              </a:ext>
            </a:extLst>
          </p:cNvPr>
          <p:cNvSpPr/>
          <p:nvPr/>
        </p:nvSpPr>
        <p:spPr>
          <a:xfrm>
            <a:off x="2740097" y="3944202"/>
            <a:ext cx="709683" cy="2129051"/>
          </a:xfrm>
          <a:prstGeom prst="downArrow">
            <a:avLst/>
          </a:prstGeom>
          <a:solidFill>
            <a:srgbClr val="FF7B00"/>
          </a:solidFill>
          <a:ln>
            <a:solidFill>
              <a:srgbClr val="FF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5ADCB69-E57D-AC9C-2F74-09EB1C13B4E6}"/>
              </a:ext>
            </a:extLst>
          </p:cNvPr>
          <p:cNvSpPr/>
          <p:nvPr/>
        </p:nvSpPr>
        <p:spPr>
          <a:xfrm rot="10800000">
            <a:off x="9957189" y="2662227"/>
            <a:ext cx="709683" cy="2129051"/>
          </a:xfrm>
          <a:prstGeom prst="downArrow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3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C705-242A-A8F2-387E-BE85C66A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5002-45E3-1F83-17AA-AEC9BDB8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2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3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12EDEB4D-0652-FA5D-E99B-4B39097DCC57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886CC76-3FFA-8FDF-0ABE-612703A566B8}"/>
              </a:ext>
            </a:extLst>
          </p:cNvPr>
          <p:cNvSpPr txBox="1"/>
          <p:nvPr/>
        </p:nvSpPr>
        <p:spPr>
          <a:xfrm>
            <a:off x="4732421" y="2644169"/>
            <a:ext cx="27271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hu-HU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RNG </a:t>
            </a:r>
            <a:r>
              <a:rPr lang="hu-HU" sz="4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GB" sz="48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8631AE3B-8BE7-31D4-EB02-61AC56DF8B2A}"/>
              </a:ext>
            </a:extLst>
          </p:cNvPr>
          <p:cNvGrpSpPr/>
          <p:nvPr/>
        </p:nvGrpSpPr>
        <p:grpSpPr>
          <a:xfrm>
            <a:off x="7940860" y="2785020"/>
            <a:ext cx="3128013" cy="1287960"/>
            <a:chOff x="7943800" y="2274838"/>
            <a:chExt cx="2779945" cy="2308324"/>
          </a:xfrm>
        </p:grpSpPr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4D183517-50E8-3928-6189-CAC470F45AB5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1370B2F-F7D7-BEFA-45AB-1EDC56D7FCD3}"/>
                </a:ext>
              </a:extLst>
            </p:cNvPr>
            <p:cNvSpPr txBox="1"/>
            <p:nvPr/>
          </p:nvSpPr>
          <p:spPr>
            <a:xfrm>
              <a:off x="9023800" y="2274838"/>
              <a:ext cx="16999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</a:t>
              </a:r>
              <a:r>
                <a:rPr lang="hu-HU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27AFF4B6-6553-2716-7A9C-824684F56191}"/>
              </a:ext>
            </a:extLst>
          </p:cNvPr>
          <p:cNvGrpSpPr/>
          <p:nvPr/>
        </p:nvGrpSpPr>
        <p:grpSpPr>
          <a:xfrm>
            <a:off x="1901774" y="2806782"/>
            <a:ext cx="2349366" cy="1244436"/>
            <a:chOff x="1901774" y="3729620"/>
            <a:chExt cx="2349366" cy="1244436"/>
          </a:xfrm>
        </p:grpSpPr>
        <p:cxnSp>
          <p:nvCxnSpPr>
            <p:cNvPr id="14" name="Egyenes összekötő nyíllal 5">
              <a:extLst>
                <a:ext uri="{FF2B5EF4-FFF2-40B4-BE49-F238E27FC236}">
                  <a16:creationId xmlns:a16="http://schemas.microsoft.com/office/drawing/2014/main" id="{A9D5D241-2008-59B5-D130-A58583B83483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072197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zövegdoboz 8">
              <a:extLst>
                <a:ext uri="{FF2B5EF4-FFF2-40B4-BE49-F238E27FC236}">
                  <a16:creationId xmlns:a16="http://schemas.microsoft.com/office/drawing/2014/main" id="{0C748C6C-7F03-ADFE-3007-D2199685AA0B}"/>
                </a:ext>
              </a:extLst>
            </p:cNvPr>
            <p:cNvSpPr txBox="1"/>
            <p:nvPr/>
          </p:nvSpPr>
          <p:spPr>
            <a:xfrm>
              <a:off x="1901774" y="3729620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gyenes összekötő nyíllal 5">
              <a:extLst>
                <a:ext uri="{FF2B5EF4-FFF2-40B4-BE49-F238E27FC236}">
                  <a16:creationId xmlns:a16="http://schemas.microsoft.com/office/drawing/2014/main" id="{B28ADB88-CFDC-4C5C-EA10-7EF8215F940C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673436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zövegdoboz 8">
              <a:extLst>
                <a:ext uri="{FF2B5EF4-FFF2-40B4-BE49-F238E27FC236}">
                  <a16:creationId xmlns:a16="http://schemas.microsoft.com/office/drawing/2014/main" id="{25AD4712-4AD0-B567-FDCD-153DD8E4E3DC}"/>
                </a:ext>
              </a:extLst>
            </p:cNvPr>
            <p:cNvSpPr txBox="1"/>
            <p:nvPr/>
          </p:nvSpPr>
          <p:spPr>
            <a:xfrm>
              <a:off x="1901774" y="4330859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2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EA59-99DC-94F8-2C49-56B2E788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</a:t>
            </a:r>
            <a:r>
              <a:rPr lang="en-GB" dirty="0">
                <a:solidFill>
                  <a:srgbClr val="FFC000"/>
                </a:solidFill>
              </a:rPr>
              <a:t>random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C3C76-2BE3-1BBE-5F90-ECA7F11CC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4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31A3-2D60-2FA0-50D6-A0BD97298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average user crashing our program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C4901F-F22D-E6DA-A232-FB2E9937A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47" y="1690688"/>
            <a:ext cx="7269706" cy="54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C4009-DD15-8E8C-1DE9-81685743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practice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2175D-994A-B7C1-237E-2DA3BFB83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1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90EA59-99DC-94F8-2C49-56B2E7882D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=7;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𝑒𝑛𝑑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90EA59-99DC-94F8-2C49-56B2E7882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C3C76-2BE3-1BBE-5F90-ECA7F11CC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314418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dboard box with open lid&#10;&#10;Description automatically generated with low confidence">
            <a:extLst>
              <a:ext uri="{FF2B5EF4-FFF2-40B4-BE49-F238E27FC236}">
                <a16:creationId xmlns:a16="http://schemas.microsoft.com/office/drawing/2014/main" id="{66742132-2175-C434-FB51-8AEFA8D61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9" y="1725267"/>
            <a:ext cx="5065801" cy="39180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D36DD6-0793-AFEC-F9E7-20EBBFA52183}"/>
              </a:ext>
            </a:extLst>
          </p:cNvPr>
          <p:cNvGrpSpPr/>
          <p:nvPr/>
        </p:nvGrpSpPr>
        <p:grpSpPr>
          <a:xfrm>
            <a:off x="6960152" y="2216887"/>
            <a:ext cx="5997564" cy="3251314"/>
            <a:chOff x="6960152" y="2216887"/>
            <a:chExt cx="5997564" cy="3251314"/>
          </a:xfrm>
        </p:grpSpPr>
        <p:pic>
          <p:nvPicPr>
            <p:cNvPr id="4" name="Picture 3" descr="A cardboard box with open lid&#10;&#10;Description automatically generated with low confidence">
              <a:extLst>
                <a:ext uri="{FF2B5EF4-FFF2-40B4-BE49-F238E27FC236}">
                  <a16:creationId xmlns:a16="http://schemas.microsoft.com/office/drawing/2014/main" id="{56ADF572-CEC0-9881-6C84-6568BFCE7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60152" y="2216887"/>
              <a:ext cx="4203718" cy="3251314"/>
            </a:xfrm>
            <a:prstGeom prst="rect">
              <a:avLst/>
            </a:prstGeom>
          </p:spPr>
        </p:pic>
        <p:pic>
          <p:nvPicPr>
            <p:cNvPr id="6" name="Picture 5" descr="A yellow and pink snake&#10;&#10;Description automatically generated with medium confidence">
              <a:extLst>
                <a:ext uri="{FF2B5EF4-FFF2-40B4-BE49-F238E27FC236}">
                  <a16:creationId xmlns:a16="http://schemas.microsoft.com/office/drawing/2014/main" id="{E8BF0FF1-0362-41C9-56C8-3B2778E81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430"/>
            <a:stretch/>
          </p:blipFill>
          <p:spPr>
            <a:xfrm rot="712330">
              <a:off x="8099375" y="2974179"/>
              <a:ext cx="4858341" cy="1255594"/>
            </a:xfrm>
            <a:prstGeom prst="rect">
              <a:avLst/>
            </a:prstGeom>
          </p:spPr>
        </p:pic>
      </p:grpSp>
      <p:pic>
        <p:nvPicPr>
          <p:cNvPr id="8" name="Picture 7" descr="A cartoon of a hamster&#10;&#10;Description automatically generated with low confidence">
            <a:extLst>
              <a:ext uri="{FF2B5EF4-FFF2-40B4-BE49-F238E27FC236}">
                <a16:creationId xmlns:a16="http://schemas.microsoft.com/office/drawing/2014/main" id="{8D66F7E1-7900-C0B8-5907-E1B27AB3D4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0"/>
          <a:stretch/>
        </p:blipFill>
        <p:spPr>
          <a:xfrm rot="20939515">
            <a:off x="2862356" y="3074062"/>
            <a:ext cx="975077" cy="709877"/>
          </a:xfrm>
          <a:prstGeom prst="rect">
            <a:avLst/>
          </a:prstGeom>
        </p:spPr>
      </p:pic>
      <p:pic>
        <p:nvPicPr>
          <p:cNvPr id="9" name="Picture 8" descr="A cardboard box with open lid&#10;&#10;Description automatically generated with low confidence">
            <a:extLst>
              <a:ext uri="{FF2B5EF4-FFF2-40B4-BE49-F238E27FC236}">
                <a16:creationId xmlns:a16="http://schemas.microsoft.com/office/drawing/2014/main" id="{AB3DD9C3-8638-93F2-2243-E7AF640EEE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99" y="4046662"/>
            <a:ext cx="4376590" cy="33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EBB-D3B1-C5C9-2151-09319E80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swapping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19FD6-40C5-3E69-3C49-C3A927205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86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ED46-61B7-1AB0-5083-7CA9E637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2736-5269-B010-FE71-021562EB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 “thinks” of a number between 1 and 20</a:t>
            </a:r>
          </a:p>
          <a:p>
            <a:r>
              <a:rPr lang="en-GB" dirty="0"/>
              <a:t>you have to guess the number</a:t>
            </a:r>
          </a:p>
          <a:p>
            <a:r>
              <a:rPr lang="en-GB" dirty="0"/>
              <a:t>you can score 100 points if you nail your guess</a:t>
            </a:r>
          </a:p>
          <a:p>
            <a:r>
              <a:rPr lang="en-GB" dirty="0"/>
              <a:t>otherwise, you lose 10 points per </a:t>
            </a:r>
            <a:r>
              <a:rPr lang="en-GB" i="1" dirty="0"/>
              <a:t>distance</a:t>
            </a:r>
          </a:p>
          <a:p>
            <a:r>
              <a:rPr lang="en-GB" dirty="0"/>
              <a:t>you can’t score less than 0 points</a:t>
            </a:r>
          </a:p>
        </p:txBody>
      </p:sp>
    </p:spTree>
    <p:extLst>
      <p:ext uri="{BB962C8B-B14F-4D97-AF65-F5344CB8AC3E}">
        <p14:creationId xmlns:p14="http://schemas.microsoft.com/office/powerpoint/2010/main" val="15535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49FA-1E19-1403-BA8F-ECEFE23E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E36D-109C-23A1-88E0-C637C250D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GB" dirty="0"/>
              <a:t>number: 17</a:t>
            </a:r>
            <a:br>
              <a:rPr lang="en-GB" dirty="0"/>
            </a:br>
            <a:r>
              <a:rPr lang="en-GB" dirty="0"/>
              <a:t>guess: 10</a:t>
            </a:r>
            <a:br>
              <a:rPr lang="en-GB" dirty="0"/>
            </a:br>
            <a:r>
              <a:rPr lang="en-GB" dirty="0">
                <a:solidFill>
                  <a:srgbClr val="FF7B00"/>
                </a:solidFill>
              </a:rPr>
              <a:t>score: 30</a:t>
            </a:r>
          </a:p>
          <a:p>
            <a:pPr>
              <a:lnSpc>
                <a:spcPct val="125000"/>
              </a:lnSpc>
            </a:pPr>
            <a:r>
              <a:rPr lang="en-GB" dirty="0"/>
              <a:t>number: 5</a:t>
            </a:r>
            <a:br>
              <a:rPr lang="en-GB" dirty="0"/>
            </a:br>
            <a:r>
              <a:rPr lang="en-GB" dirty="0"/>
              <a:t>guess: 5</a:t>
            </a:r>
            <a:br>
              <a:rPr lang="en-GB" dirty="0">
                <a:solidFill>
                  <a:srgbClr val="FF7B00"/>
                </a:solidFill>
              </a:rPr>
            </a:br>
            <a:r>
              <a:rPr lang="en-GB" dirty="0">
                <a:solidFill>
                  <a:srgbClr val="FF7B00"/>
                </a:solidFill>
              </a:rPr>
              <a:t>score: 100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B6392-D08B-FBB4-5BAC-8B4A8E1B24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GB" dirty="0"/>
              <a:t>number: 1</a:t>
            </a:r>
            <a:br>
              <a:rPr lang="en-GB" dirty="0"/>
            </a:br>
            <a:r>
              <a:rPr lang="en-GB" dirty="0"/>
              <a:t>guess: 19</a:t>
            </a:r>
            <a:br>
              <a:rPr lang="en-GB" dirty="0"/>
            </a:br>
            <a:r>
              <a:rPr lang="en-GB" dirty="0">
                <a:solidFill>
                  <a:srgbClr val="FF7B00"/>
                </a:solidFill>
              </a:rPr>
              <a:t>score: 0</a:t>
            </a:r>
          </a:p>
          <a:p>
            <a:pPr>
              <a:lnSpc>
                <a:spcPct val="125000"/>
              </a:lnSpc>
            </a:pPr>
            <a:r>
              <a:rPr lang="en-GB" dirty="0"/>
              <a:t>number: 20</a:t>
            </a:r>
            <a:br>
              <a:rPr lang="en-GB" dirty="0"/>
            </a:br>
            <a:r>
              <a:rPr lang="en-GB" dirty="0"/>
              <a:t>guess: 18</a:t>
            </a:r>
            <a:br>
              <a:rPr lang="en-GB" dirty="0">
                <a:solidFill>
                  <a:srgbClr val="FF7B00"/>
                </a:solidFill>
              </a:rPr>
            </a:br>
            <a:r>
              <a:rPr lang="en-GB" dirty="0">
                <a:solidFill>
                  <a:srgbClr val="FF7B00"/>
                </a:solidFill>
              </a:rPr>
              <a:t>score: 80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46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learned today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RNG, simulating dice roll</a:t>
            </a:r>
            <a:r>
              <a:rPr lang="hu-HU" dirty="0"/>
              <a:t>s</a:t>
            </a:r>
            <a:endParaRPr lang="en-GB" dirty="0"/>
          </a:p>
          <a:p>
            <a:r>
              <a:rPr lang="en-GB" dirty="0"/>
              <a:t>testing, thinking outside the box</a:t>
            </a:r>
          </a:p>
          <a:p>
            <a:r>
              <a:rPr lang="en-GB" dirty="0"/>
              <a:t>preparing for the worst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making a small RNG-based game</a:t>
            </a: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29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repeating</a:t>
            </a:r>
            <a:r>
              <a:rPr lang="hu-HU" dirty="0"/>
              <a:t> </a:t>
            </a:r>
            <a:r>
              <a:rPr lang="hu-HU" dirty="0" err="1"/>
              <a:t>pattern</a:t>
            </a:r>
            <a:r>
              <a:rPr lang="en-GB" dirty="0"/>
              <a:t>s, loops</a:t>
            </a:r>
          </a:p>
          <a:p>
            <a:r>
              <a:rPr lang="hu-HU" dirty="0"/>
              <a:t>2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loops</a:t>
            </a:r>
            <a:endParaRPr lang="en-GB" dirty="0"/>
          </a:p>
          <a:p>
            <a:r>
              <a:rPr lang="en-GB" dirty="0"/>
              <a:t>using our own code as modules</a:t>
            </a:r>
            <a:endParaRPr lang="hu-HU" dirty="0"/>
          </a:p>
          <a:p>
            <a:r>
              <a:rPr lang="hu-HU" dirty="0" err="1"/>
              <a:t>revisiting</a:t>
            </a:r>
            <a:r>
              <a:rPr lang="hu-HU" dirty="0"/>
              <a:t> Bob and of </a:t>
            </a:r>
            <a:r>
              <a:rPr lang="hu-HU" dirty="0" err="1"/>
              <a:t>course</a:t>
            </a:r>
            <a:r>
              <a:rPr lang="hu-HU" dirty="0"/>
              <a:t>…</a:t>
            </a:r>
          </a:p>
          <a:p>
            <a:r>
              <a:rPr lang="hu-HU" dirty="0"/>
              <a:t>99 </a:t>
            </a:r>
            <a:r>
              <a:rPr lang="hu-HU" dirty="0" err="1"/>
              <a:t>bottles</a:t>
            </a:r>
            <a:r>
              <a:rPr lang="hu-HU" dirty="0"/>
              <a:t> of </a:t>
            </a:r>
            <a:r>
              <a:rPr lang="hu-HU" dirty="0" err="1"/>
              <a:t>beer</a:t>
            </a:r>
            <a:r>
              <a:rPr lang="hu-HU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4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4B8314-455D-5BC9-10CA-BD67BDFA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“practice makes perfect”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36D5E-B7A6-A00E-E4B1-347B3E1AB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— some random teacher, probably</a:t>
            </a:r>
          </a:p>
        </p:txBody>
      </p:sp>
    </p:spTree>
    <p:extLst>
      <p:ext uri="{BB962C8B-B14F-4D97-AF65-F5344CB8AC3E}">
        <p14:creationId xmlns:p14="http://schemas.microsoft.com/office/powerpoint/2010/main" val="334045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Evil GIF: </a:t>
            </a:r>
            <a:r>
              <a:rPr lang="en-GB" sz="1800" dirty="0">
                <a:hlinkClick r:id="rId3"/>
              </a:rPr>
              <a:t>https://giphy.com/gifs/smartypants-lavieenslip-XVbQsIjdXDNyswwxOO</a:t>
            </a:r>
            <a:r>
              <a:rPr lang="en-GB" sz="1800" dirty="0"/>
              <a:t>. Downloaded on 3 May 2023.</a:t>
            </a:r>
          </a:p>
          <a:p>
            <a:r>
              <a:rPr lang="en-GB" sz="1800" dirty="0"/>
              <a:t>Floor: </a:t>
            </a:r>
            <a:r>
              <a:rPr lang="en-GB" sz="1800" dirty="0">
                <a:hlinkClick r:id="rId4"/>
              </a:rPr>
              <a:t>https://pixabay.com/photos/space-empty-wooden-floor-plant-3197611/</a:t>
            </a:r>
            <a:r>
              <a:rPr lang="en-GB" sz="1800" dirty="0"/>
              <a:t>. Downloaded on 3 May 2023.</a:t>
            </a:r>
          </a:p>
          <a:p>
            <a:r>
              <a:rPr lang="en-GB" sz="1800" dirty="0"/>
              <a:t>Ceiling: </a:t>
            </a:r>
            <a:r>
              <a:rPr lang="en-GB" sz="1800" dirty="0">
                <a:hlinkClick r:id="rId5"/>
              </a:rPr>
              <a:t>https://pixabay.com/photos/cathedral-church-ceiling-dome-7498794/</a:t>
            </a:r>
            <a:r>
              <a:rPr lang="en-GB" sz="1800" dirty="0"/>
              <a:t>. Downloaded on 3 May 2023.</a:t>
            </a:r>
          </a:p>
          <a:p>
            <a:r>
              <a:rPr lang="en-GB" sz="1800" dirty="0"/>
              <a:t>Users: </a:t>
            </a:r>
            <a:r>
              <a:rPr lang="en-GB" sz="1800" dirty="0">
                <a:hlinkClick r:id="rId6"/>
              </a:rPr>
              <a:t>https://giphy.com/gifs/deal-with-it-computer-sunglasses-10FwycrnAkpshW</a:t>
            </a:r>
            <a:r>
              <a:rPr lang="en-GB" sz="1800" dirty="0"/>
              <a:t>. Downloaded on 3 May 2023.</a:t>
            </a:r>
          </a:p>
          <a:p>
            <a:r>
              <a:rPr lang="en-GB" sz="1800" dirty="0"/>
              <a:t>Box: </a:t>
            </a:r>
            <a:r>
              <a:rPr lang="en-GB" sz="1800" dirty="0">
                <a:hlinkClick r:id="rId7"/>
              </a:rPr>
              <a:t>https://pixabay.com/vectors/box-cardboard-open-brown-box-1297327/</a:t>
            </a:r>
            <a:r>
              <a:rPr lang="en-GB" sz="1800" dirty="0"/>
              <a:t>. Downloaded on 3 May 2023.</a:t>
            </a:r>
          </a:p>
        </p:txBody>
      </p:sp>
    </p:spTree>
    <p:extLst>
      <p:ext uri="{BB962C8B-B14F-4D97-AF65-F5344CB8AC3E}">
        <p14:creationId xmlns:p14="http://schemas.microsoft.com/office/powerpoint/2010/main" val="2875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Snake: </a:t>
            </a:r>
            <a:r>
              <a:rPr lang="en-GB" sz="1800" dirty="0">
                <a:hlinkClick r:id="rId3"/>
              </a:rPr>
              <a:t>https://pixabay.com/vectors/cartoon-snake-yellow-1293047/</a:t>
            </a:r>
            <a:r>
              <a:rPr lang="en-GB" sz="1800" dirty="0"/>
              <a:t>. Downloaded on 3 May 2023.</a:t>
            </a:r>
          </a:p>
          <a:p>
            <a:r>
              <a:rPr lang="en-GB" sz="1800" dirty="0"/>
              <a:t>Hamster: </a:t>
            </a:r>
            <a:r>
              <a:rPr lang="en-GB" sz="1800" dirty="0">
                <a:hlinkClick r:id="rId4"/>
              </a:rPr>
              <a:t>https://pixabay.com/illustrations/hamster-cute-sweet-animal-pet-1151309/</a:t>
            </a:r>
            <a:r>
              <a:rPr lang="en-GB" sz="1800" dirty="0"/>
              <a:t>. Downloaded on 3 May 2023.</a:t>
            </a:r>
          </a:p>
        </p:txBody>
      </p:sp>
    </p:spTree>
    <p:extLst>
      <p:ext uri="{BB962C8B-B14F-4D97-AF65-F5344CB8AC3E}">
        <p14:creationId xmlns:p14="http://schemas.microsoft.com/office/powerpoint/2010/main" val="289117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02945-7CA6-186B-8F35-70C49397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2121A-EC29-92A0-2FBD-3C57D224B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random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generation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2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D4CBFC-0EF2-CDDA-4B85-AAA7EBFB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pseudo</a:t>
            </a:r>
            <a:r>
              <a:rPr lang="hu-HU" dirty="0"/>
              <a:t> random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F3E86F-C441-C5D4-E7BB-D52E01A8F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5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A536-46A3-2763-7973-50CE9BCF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spicy fun fact #1</a:t>
            </a:r>
            <a:r>
              <a:rPr lang="en-GB" b="0" i="0" dirty="0">
                <a:solidFill>
                  <a:srgbClr val="000000"/>
                </a:solidFill>
                <a:effectLst/>
                <a:latin typeface="Apple Color Emoji"/>
              </a:rPr>
              <a:t>🌶️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B6C9-6B84-7D75-F0DC-BAC79517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random </a:t>
            </a:r>
            <a:r>
              <a:rPr lang="hu-HU" dirty="0" err="1"/>
              <a:t>numbers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truly</a:t>
            </a:r>
            <a:r>
              <a:rPr lang="hu-HU" dirty="0"/>
              <a:t> random</a:t>
            </a:r>
          </a:p>
          <a:p>
            <a:r>
              <a:rPr lang="hu-HU" dirty="0" err="1"/>
              <a:t>why</a:t>
            </a:r>
            <a:r>
              <a:rPr lang="hu-HU" dirty="0"/>
              <a:t>?</a:t>
            </a:r>
          </a:p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levels</a:t>
            </a:r>
            <a:r>
              <a:rPr lang="hu-HU" dirty="0"/>
              <a:t> of </a:t>
            </a:r>
            <a:r>
              <a:rPr lang="hu-HU" i="1" dirty="0" err="1"/>
              <a:t>security</a:t>
            </a:r>
            <a:r>
              <a:rPr lang="hu-HU" i="1" dirty="0"/>
              <a:t>, </a:t>
            </a:r>
            <a:r>
              <a:rPr lang="hu-HU" i="1" dirty="0" err="1"/>
              <a:t>predictability</a:t>
            </a:r>
            <a:endParaRPr lang="hu-HU" i="1" dirty="0"/>
          </a:p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cases</a:t>
            </a:r>
            <a:r>
              <a:rPr lang="hu-HU" dirty="0"/>
              <a:t>?</a:t>
            </a:r>
          </a:p>
          <a:p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reading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7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12EDEB4D-0652-FA5D-E99B-4B39097DCC57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886CC76-3FFA-8FDF-0ABE-612703A566B8}"/>
              </a:ext>
            </a:extLst>
          </p:cNvPr>
          <p:cNvSpPr txBox="1"/>
          <p:nvPr/>
        </p:nvSpPr>
        <p:spPr>
          <a:xfrm>
            <a:off x="4732421" y="2644169"/>
            <a:ext cx="27271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hu-HU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RNG </a:t>
            </a:r>
            <a:r>
              <a:rPr lang="hu-HU" sz="4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GB" sz="48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8631AE3B-8BE7-31D4-EB02-61AC56DF8B2A}"/>
              </a:ext>
            </a:extLst>
          </p:cNvPr>
          <p:cNvGrpSpPr/>
          <p:nvPr/>
        </p:nvGrpSpPr>
        <p:grpSpPr>
          <a:xfrm>
            <a:off x="7940860" y="2785020"/>
            <a:ext cx="3128013" cy="1287960"/>
            <a:chOff x="7943800" y="2274838"/>
            <a:chExt cx="2779945" cy="2308324"/>
          </a:xfrm>
        </p:grpSpPr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4D183517-50E8-3928-6189-CAC470F45AB5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1370B2F-F7D7-BEFA-45AB-1EDC56D7FCD3}"/>
                </a:ext>
              </a:extLst>
            </p:cNvPr>
            <p:cNvSpPr txBox="1"/>
            <p:nvPr/>
          </p:nvSpPr>
          <p:spPr>
            <a:xfrm>
              <a:off x="9023800" y="2274838"/>
              <a:ext cx="16999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</a:t>
              </a:r>
              <a:r>
                <a:rPr lang="hu-HU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27AFF4B6-6553-2716-7A9C-824684F56191}"/>
              </a:ext>
            </a:extLst>
          </p:cNvPr>
          <p:cNvGrpSpPr/>
          <p:nvPr/>
        </p:nvGrpSpPr>
        <p:grpSpPr>
          <a:xfrm>
            <a:off x="1901774" y="2806782"/>
            <a:ext cx="2349366" cy="1244436"/>
            <a:chOff x="1901774" y="3729620"/>
            <a:chExt cx="2349366" cy="1244436"/>
          </a:xfrm>
        </p:grpSpPr>
        <p:cxnSp>
          <p:nvCxnSpPr>
            <p:cNvPr id="14" name="Egyenes összekötő nyíllal 5">
              <a:extLst>
                <a:ext uri="{FF2B5EF4-FFF2-40B4-BE49-F238E27FC236}">
                  <a16:creationId xmlns:a16="http://schemas.microsoft.com/office/drawing/2014/main" id="{A9D5D241-2008-59B5-D130-A58583B83483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072197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zövegdoboz 8">
              <a:extLst>
                <a:ext uri="{FF2B5EF4-FFF2-40B4-BE49-F238E27FC236}">
                  <a16:creationId xmlns:a16="http://schemas.microsoft.com/office/drawing/2014/main" id="{0C748C6C-7F03-ADFE-3007-D2199685AA0B}"/>
                </a:ext>
              </a:extLst>
            </p:cNvPr>
            <p:cNvSpPr txBox="1"/>
            <p:nvPr/>
          </p:nvSpPr>
          <p:spPr>
            <a:xfrm>
              <a:off x="1901774" y="3729620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gyenes összekötő nyíllal 5">
              <a:extLst>
                <a:ext uri="{FF2B5EF4-FFF2-40B4-BE49-F238E27FC236}">
                  <a16:creationId xmlns:a16="http://schemas.microsoft.com/office/drawing/2014/main" id="{B28ADB88-CFDC-4C5C-EA10-7EF8215F940C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673436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zövegdoboz 8">
              <a:extLst>
                <a:ext uri="{FF2B5EF4-FFF2-40B4-BE49-F238E27FC236}">
                  <a16:creationId xmlns:a16="http://schemas.microsoft.com/office/drawing/2014/main" id="{25AD4712-4AD0-B567-FDCD-153DD8E4E3DC}"/>
                </a:ext>
              </a:extLst>
            </p:cNvPr>
            <p:cNvSpPr txBox="1"/>
            <p:nvPr/>
          </p:nvSpPr>
          <p:spPr>
            <a:xfrm>
              <a:off x="1901774" y="4330859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  <a:endPara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DE63EA-F653-CA58-DFD4-147488E5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30" y="750933"/>
            <a:ext cx="9507940" cy="535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4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DBA513-3DFF-C172-15DD-93DCC88B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lines,</a:t>
            </a:r>
            <a:br>
              <a:rPr lang="en-GB" dirty="0"/>
            </a:br>
            <a:r>
              <a:rPr lang="hu-HU" dirty="0" err="1"/>
              <a:t>interval</a:t>
            </a:r>
            <a:r>
              <a:rPr lang="en-GB" dirty="0"/>
              <a:t>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F02AAF-3CC7-6956-ADE3-745605C62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45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1059</Words>
  <Application>Microsoft Office PowerPoint</Application>
  <PresentationFormat>Widescreen</PresentationFormat>
  <Paragraphs>237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Apple Color Emoji</vt:lpstr>
      <vt:lpstr>Arial</vt:lpstr>
      <vt:lpstr>Calibri</vt:lpstr>
      <vt:lpstr>Cambria Math</vt:lpstr>
      <vt:lpstr>Consolas</vt:lpstr>
      <vt:lpstr>Office-téma</vt:lpstr>
      <vt:lpstr>Python 101</vt:lpstr>
      <vt:lpstr>last time</vt:lpstr>
      <vt:lpstr>practice</vt:lpstr>
      <vt:lpstr>RNG</vt:lpstr>
      <vt:lpstr>pseudo random</vt:lpstr>
      <vt:lpstr>spicy fun fact #1🌶️</vt:lpstr>
      <vt:lpstr>PowerPoint Presentation</vt:lpstr>
      <vt:lpstr>PowerPoint Presentation</vt:lpstr>
      <vt:lpstr>number lines, intervals</vt:lpstr>
      <vt:lpstr>PowerPoint Presentation</vt:lpstr>
      <vt:lpstr>PowerPoint Presentation</vt:lpstr>
      <vt:lpstr>PowerPoint Presentation</vt:lpstr>
      <vt:lpstr>brainstorming</vt:lpstr>
      <vt:lpstr>number of integers in an interval</vt:lpstr>
      <vt:lpstr>examples</vt:lpstr>
      <vt:lpstr>end -start+1</vt:lpstr>
      <vt:lpstr>step 1: magnifying</vt:lpstr>
      <vt:lpstr>examples</vt:lpstr>
      <vt:lpstr>examples</vt:lpstr>
      <vt:lpstr>+start</vt:lpstr>
      <vt:lpstr>step 2: shifting</vt:lpstr>
      <vt:lpstr>disregarding non-integers</vt:lpstr>
      <vt:lpstr>step 3: disregarding non-integers</vt:lpstr>
      <vt:lpstr>PowerPoint Presentation</vt:lpstr>
      <vt:lpstr>time to code</vt:lpstr>
      <vt:lpstr>PowerPoint Presentation</vt:lpstr>
      <vt:lpstr>PowerPoint Presentation</vt:lpstr>
      <vt:lpstr>import random</vt:lpstr>
      <vt:lpstr>average user crashing our program</vt:lpstr>
      <vt:lpstr>start=7; end=3</vt:lpstr>
      <vt:lpstr>PowerPoint Presentation</vt:lpstr>
      <vt:lpstr>swapping variables</vt:lpstr>
      <vt:lpstr>our first game</vt:lpstr>
      <vt:lpstr>examples</vt:lpstr>
      <vt:lpstr>what we learned today</vt:lpstr>
      <vt:lpstr>next time</vt:lpstr>
      <vt:lpstr>“practice makes perfect”</vt:lpstr>
      <vt:lpstr>Sources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Ádám Gulácsi</dc:creator>
  <cp:lastModifiedBy>Ádám Gulácsi</cp:lastModifiedBy>
  <cp:revision>306</cp:revision>
  <cp:lastPrinted>2023-04-13T09:48:17Z</cp:lastPrinted>
  <dcterms:created xsi:type="dcterms:W3CDTF">2019-02-20T13:04:36Z</dcterms:created>
  <dcterms:modified xsi:type="dcterms:W3CDTF">2023-05-03T13:28:10Z</dcterms:modified>
</cp:coreProperties>
</file>